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323" r:id="rId2"/>
    <p:sldId id="306"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3238" autoAdjust="0"/>
  </p:normalViewPr>
  <p:slideViewPr>
    <p:cSldViewPr snapToGrid="0">
      <p:cViewPr>
        <p:scale>
          <a:sx n="71" d="100"/>
          <a:sy n="71"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a16="http://schemas.microsoft.com/office/drawing/2014/main" xmlns=""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a16="http://schemas.microsoft.com/office/drawing/2014/main" xmlns=""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a16="http://schemas.microsoft.com/office/drawing/2014/main" xmlns=""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a16="http://schemas.microsoft.com/office/drawing/2014/main" xmlns=""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426B5CE-416F-441E-9124-55D7CFE5F9C3}"/>
              </a:ext>
            </a:extLst>
          </p:cNvPr>
          <p:cNvSpPr/>
          <p:nvPr/>
        </p:nvSpPr>
        <p:spPr>
          <a:xfrm>
            <a:off x="2099482" y="359919"/>
            <a:ext cx="9853126" cy="4616648"/>
          </a:xfrm>
          <a:prstGeom prst="rect">
            <a:avLst/>
          </a:prstGeom>
        </p:spPr>
        <p:txBody>
          <a:bodyPr wrap="square">
            <a:spAutoFit/>
          </a:bodyPr>
          <a:lstStyle/>
          <a:p>
            <a:pPr lvl="0" algn="r">
              <a:spcAft>
                <a:spcPts val="1200"/>
              </a:spcAft>
            </a:pPr>
            <a:r>
              <a:rPr lang="ar-EG" sz="2800" b="1" dirty="0" smtClean="0">
                <a:solidFill>
                  <a:srgbClr val="FF0000"/>
                </a:solidFill>
                <a:latin typeface="Times New Roman" panose="02020603050405020304" pitchFamily="18" charset="0"/>
                <a:ea typeface="Times New Roman" panose="02020603050405020304" pitchFamily="18" charset="0"/>
              </a:rPr>
              <a:t>تابع:</a:t>
            </a:r>
            <a:r>
              <a:rPr lang="ar-SA" sz="3200" b="1" dirty="0" smtClean="0">
                <a:solidFill>
                  <a:srgbClr val="FF0000"/>
                </a:solidFill>
                <a:latin typeface="Times New Roman" panose="02020603050405020304" pitchFamily="18" charset="0"/>
                <a:ea typeface="Times New Roman" panose="02020603050405020304" pitchFamily="18" charset="0"/>
              </a:rPr>
              <a:t>التعليق </a:t>
            </a:r>
            <a:r>
              <a:rPr lang="ar-SA" sz="3200" b="1" dirty="0">
                <a:solidFill>
                  <a:srgbClr val="FF0000"/>
                </a:solidFill>
                <a:latin typeface="Times New Roman" panose="02020603050405020304" pitchFamily="18" charset="0"/>
                <a:ea typeface="Times New Roman" panose="02020603050405020304" pitchFamily="18" charset="0"/>
              </a:rPr>
              <a:t>الإخباري</a:t>
            </a:r>
            <a:endParaRPr lang="en-GB" sz="2000" dirty="0">
              <a:solidFill>
                <a:prstClr val="black"/>
              </a:solidFill>
              <a:latin typeface="Times New Roman" panose="02020603050405020304" pitchFamily="18" charset="0"/>
              <a:ea typeface="Times New Roman" panose="02020603050405020304" pitchFamily="18" charset="0"/>
            </a:endParaRPr>
          </a:p>
          <a:p>
            <a:pPr marL="457200" indent="-457200" algn="just" rtl="1">
              <a:lnSpc>
                <a:spcPct val="150000"/>
              </a:lnSpc>
              <a:spcAft>
                <a:spcPts val="0"/>
              </a:spcAft>
              <a:buFont typeface="+mj-lt"/>
              <a:buAutoNum type="arabicPeriod" startAt="4"/>
            </a:pPr>
            <a:r>
              <a:rPr lang="ar-SA" sz="2800" b="1" dirty="0" smtClean="0">
                <a:latin typeface="Times New Roman" panose="02020603050405020304" pitchFamily="18" charset="0"/>
                <a:ea typeface="Times New Roman" panose="02020603050405020304" pitchFamily="18" charset="0"/>
              </a:rPr>
              <a:t>أن </a:t>
            </a:r>
            <a:r>
              <a:rPr lang="ar-SA" sz="2800" b="1" dirty="0">
                <a:latin typeface="Times New Roman" panose="02020603050405020304" pitchFamily="18" charset="0"/>
                <a:ea typeface="Times New Roman" panose="02020603050405020304" pitchFamily="18" charset="0"/>
              </a:rPr>
              <a:t>يكون بدايته قوية لأنها أهم جزء فى التعليق.</a:t>
            </a:r>
            <a:endParaRPr lang="en-US" sz="2800" b="1" dirty="0">
              <a:latin typeface="Times New Roman" panose="02020603050405020304" pitchFamily="18" charset="0"/>
              <a:ea typeface="Times New Roman" panose="02020603050405020304" pitchFamily="18" charset="0"/>
            </a:endParaRPr>
          </a:p>
          <a:p>
            <a:pPr marL="457200" indent="-457200" algn="just" rtl="1">
              <a:lnSpc>
                <a:spcPct val="150000"/>
              </a:lnSpc>
              <a:spcAft>
                <a:spcPts val="0"/>
              </a:spcAft>
              <a:buFont typeface="+mj-lt"/>
              <a:buAutoNum type="arabicPeriod" startAt="4"/>
            </a:pPr>
            <a:r>
              <a:rPr lang="ar-SA" sz="2800" b="1" dirty="0">
                <a:latin typeface="Times New Roman" panose="02020603050405020304" pitchFamily="18" charset="0"/>
                <a:ea typeface="Times New Roman" panose="02020603050405020304" pitchFamily="18" charset="0"/>
              </a:rPr>
              <a:t>لما كان التعليق ليس تحليلا وينحاز لوجهات نظر معينة لذلك تحتم التدليل عليه بأقوى البراهين والحجج، لكى يكون مقنعاً.</a:t>
            </a:r>
            <a:endParaRPr lang="en-US" sz="2800" b="1" dirty="0">
              <a:latin typeface="Times New Roman" panose="02020603050405020304" pitchFamily="18" charset="0"/>
              <a:ea typeface="Times New Roman" panose="02020603050405020304" pitchFamily="18" charset="0"/>
            </a:endParaRPr>
          </a:p>
          <a:p>
            <a:pPr marL="457200" indent="-457200" algn="just" rtl="1">
              <a:lnSpc>
                <a:spcPct val="150000"/>
              </a:lnSpc>
              <a:spcAft>
                <a:spcPts val="0"/>
              </a:spcAft>
              <a:buFont typeface="+mj-lt"/>
              <a:buAutoNum type="arabicPeriod" startAt="4"/>
            </a:pPr>
            <a:r>
              <a:rPr lang="ar-SA" sz="2800" b="1" dirty="0">
                <a:latin typeface="Times New Roman" panose="02020603050405020304" pitchFamily="18" charset="0"/>
                <a:ea typeface="Times New Roman" panose="02020603050405020304" pitchFamily="18" charset="0"/>
              </a:rPr>
              <a:t>التنوع الموضوعى فى التعليقات وذلك فى الأحوال العادية، أما إذا كانت هناك ظروف غير عادية ، فإن الظرف هو الذى يحكم طبيعة التعليق ويسيطر عليه إلى حد ما</a:t>
            </a:r>
            <a:r>
              <a:rPr lang="ar-SA" sz="2800" b="1" dirty="0" smtClean="0">
                <a:latin typeface="Times New Roman" panose="02020603050405020304" pitchFamily="18" charset="0"/>
                <a:ea typeface="Times New Roman" panose="02020603050405020304" pitchFamily="18" charset="0"/>
              </a:rPr>
              <a:t>.</a:t>
            </a:r>
            <a:endParaRPr lang="ar-EG" sz="2800" b="1"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7824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F58DEF2-B64A-467C-AE93-0C5D111A2AAE}"/>
              </a:ext>
            </a:extLst>
          </p:cNvPr>
          <p:cNvSpPr/>
          <p:nvPr/>
        </p:nvSpPr>
        <p:spPr>
          <a:xfrm>
            <a:off x="223024" y="38067"/>
            <a:ext cx="11892689" cy="5047536"/>
          </a:xfrm>
          <a:prstGeom prst="rect">
            <a:avLst/>
          </a:prstGeom>
        </p:spPr>
        <p:txBody>
          <a:bodyPr wrap="square">
            <a:spAutoFit/>
          </a:bodyPr>
          <a:lstStyle/>
          <a:p>
            <a:pPr algn="just" rtl="1">
              <a:spcAft>
                <a:spcPts val="0"/>
              </a:spcAft>
            </a:pPr>
            <a:endParaRPr lang="ar-EG" sz="2400" b="1" dirty="0" smtClean="0">
              <a:latin typeface="Times New Roman" panose="02020603050405020304" pitchFamily="18" charset="0"/>
              <a:ea typeface="Times New Roman" panose="02020603050405020304" pitchFamily="18" charset="0"/>
            </a:endParaRPr>
          </a:p>
          <a:p>
            <a:pPr lvl="0" algn="r">
              <a:spcAft>
                <a:spcPts val="1200"/>
              </a:spcAft>
            </a:pPr>
            <a:r>
              <a:rPr lang="ar-EG" sz="2400" b="1" dirty="0">
                <a:solidFill>
                  <a:srgbClr val="FF0000"/>
                </a:solidFill>
                <a:latin typeface="Times New Roman" panose="02020603050405020304" pitchFamily="18" charset="0"/>
                <a:ea typeface="Times New Roman" panose="02020603050405020304" pitchFamily="18" charset="0"/>
              </a:rPr>
              <a:t>تابع:</a:t>
            </a:r>
            <a:r>
              <a:rPr lang="ar-SA" sz="2400" b="1" dirty="0">
                <a:solidFill>
                  <a:srgbClr val="FF0000"/>
                </a:solidFill>
                <a:latin typeface="Times New Roman" panose="02020603050405020304" pitchFamily="18" charset="0"/>
                <a:ea typeface="Times New Roman" panose="02020603050405020304" pitchFamily="18" charset="0"/>
              </a:rPr>
              <a:t>التعليق الإخباري</a:t>
            </a:r>
            <a:endParaRPr lang="en-GB" sz="2400" dirty="0">
              <a:solidFill>
                <a:prstClr val="black"/>
              </a:solidFill>
              <a:latin typeface="Times New Roman" panose="02020603050405020304" pitchFamily="18" charset="0"/>
              <a:ea typeface="Times New Roman" panose="02020603050405020304" pitchFamily="18" charset="0"/>
            </a:endParaRPr>
          </a:p>
          <a:p>
            <a:pPr algn="just" rtl="1">
              <a:spcAft>
                <a:spcPts val="0"/>
              </a:spcAft>
            </a:pPr>
            <a:r>
              <a:rPr lang="ar-SA" sz="2400" b="1" dirty="0" smtClean="0">
                <a:latin typeface="Times New Roman" panose="02020603050405020304" pitchFamily="18" charset="0"/>
                <a:ea typeface="Times New Roman" panose="02020603050405020304" pitchFamily="18" charset="0"/>
              </a:rPr>
              <a:t>ولأن </a:t>
            </a:r>
            <a:r>
              <a:rPr lang="ar-SA" sz="2400" b="1" dirty="0">
                <a:solidFill>
                  <a:srgbClr val="FF0000"/>
                </a:solidFill>
                <a:latin typeface="Times New Roman" panose="02020603050405020304" pitchFamily="18" charset="0"/>
                <a:ea typeface="Times New Roman" panose="02020603050405020304" pitchFamily="18" charset="0"/>
              </a:rPr>
              <a:t>مقدمة التعليق هى أهم أجزاؤه</a:t>
            </a:r>
            <a:r>
              <a:rPr lang="ar-SA" sz="2400" b="1" dirty="0">
                <a:latin typeface="Times New Roman" panose="02020603050405020304" pitchFamily="18" charset="0"/>
                <a:ea typeface="Times New Roman" panose="02020603050405020304" pitchFamily="18" charset="0"/>
              </a:rPr>
              <a:t> وعليها يتوقف نجاح التعليق لذا ينبغى على كاتب التعليق أن يضمنها أهم عناصره، وهو الخبر الرئيسى الذى يقوم بالتعليق عليه ، ثم تأتى الجمل بعد ذلك قوية وجذابة ومحددة ومركزة ، حتى تستحوذ على اهتمام الجمهور من المستمعين والمشاهدين.</a:t>
            </a:r>
          </a:p>
          <a:p>
            <a:pPr algn="just" rtl="1">
              <a:spcAft>
                <a:spcPts val="0"/>
              </a:spcAft>
            </a:pPr>
            <a:endParaRPr lang="ar-SA" sz="2400" b="1" dirty="0">
              <a:latin typeface="Times New Roman" panose="02020603050405020304" pitchFamily="18" charset="0"/>
              <a:ea typeface="Times New Roman" panose="02020603050405020304" pitchFamily="18" charset="0"/>
            </a:endParaRPr>
          </a:p>
          <a:p>
            <a:pPr algn="just" rtl="1">
              <a:spcAft>
                <a:spcPts val="0"/>
              </a:spcAft>
            </a:pPr>
            <a:r>
              <a:rPr lang="ar-SA" sz="2400" b="1" dirty="0">
                <a:latin typeface="Times New Roman" panose="02020603050405020304" pitchFamily="18" charset="0"/>
                <a:ea typeface="Times New Roman" panose="02020603050405020304" pitchFamily="18" charset="0"/>
              </a:rPr>
              <a:t>أما فى </a:t>
            </a:r>
            <a:r>
              <a:rPr lang="ar-SA" sz="2400" b="1" dirty="0">
                <a:solidFill>
                  <a:srgbClr val="FF0000"/>
                </a:solidFill>
                <a:latin typeface="Times New Roman" panose="02020603050405020304" pitchFamily="18" charset="0"/>
                <a:ea typeface="Times New Roman" panose="02020603050405020304" pitchFamily="18" charset="0"/>
              </a:rPr>
              <a:t>وسط التعليق</a:t>
            </a:r>
            <a:r>
              <a:rPr lang="ar-SA" sz="2400" b="1" dirty="0">
                <a:latin typeface="Times New Roman" panose="02020603050405020304" pitchFamily="18" charset="0"/>
                <a:ea typeface="Times New Roman" panose="02020603050405020304" pitchFamily="18" charset="0"/>
              </a:rPr>
              <a:t> فإنه يتنقل إلى عرض الحقائق ووجهة نظره ودعمها بالحجج والبراهين القوية التى يستطيع عن طريقها أن يجذب أكبر عدد من الجمهور، ويؤثر فيهم ويقنعهم برأيه وعليه أن يراعى وهو يكتب التعليق مدعوما بحججه وبراهينه أن يتنقل بأفكاره من الخاص إلى العام.</a:t>
            </a:r>
            <a:endParaRPr lang="en-US" sz="2400" b="1" dirty="0">
              <a:latin typeface="Times New Roman" panose="02020603050405020304" pitchFamily="18" charset="0"/>
              <a:ea typeface="Times New Roman" panose="02020603050405020304" pitchFamily="18" charset="0"/>
            </a:endParaRPr>
          </a:p>
          <a:p>
            <a:pPr algn="just" rtl="1">
              <a:spcAft>
                <a:spcPts val="0"/>
              </a:spcAft>
            </a:pPr>
            <a:endParaRPr lang="ar-SA" sz="2400" b="1" dirty="0">
              <a:solidFill>
                <a:srgbClr val="FF0000"/>
              </a:solidFill>
              <a:latin typeface="Times New Roman" panose="02020603050405020304" pitchFamily="18" charset="0"/>
              <a:ea typeface="Times New Roman" panose="02020603050405020304" pitchFamily="18" charset="0"/>
            </a:endParaRPr>
          </a:p>
          <a:p>
            <a:pPr algn="just" rtl="1">
              <a:spcAft>
                <a:spcPts val="0"/>
              </a:spcAft>
            </a:pPr>
            <a:r>
              <a:rPr lang="ar-SA" sz="2400" b="1" dirty="0">
                <a:solidFill>
                  <a:srgbClr val="FF0000"/>
                </a:solidFill>
                <a:latin typeface="Times New Roman" panose="02020603050405020304" pitchFamily="18" charset="0"/>
                <a:ea typeface="Times New Roman" panose="02020603050405020304" pitchFamily="18" charset="0"/>
              </a:rPr>
              <a:t>وفى خاتمة التعليق</a:t>
            </a:r>
            <a:r>
              <a:rPr lang="ar-SA" sz="2400" b="1" dirty="0">
                <a:latin typeface="Times New Roman" panose="02020603050405020304" pitchFamily="18" charset="0"/>
                <a:ea typeface="Times New Roman" panose="02020603050405020304" pitchFamily="18" charset="0"/>
              </a:rPr>
              <a:t> يقوم بتلخيص سريع لما سبق ذكره ثم بتلخيص وتقييم لرأي المعلق ، حتى تثبت الفكرة فى ذهن الجمهور</a:t>
            </a:r>
            <a:r>
              <a:rPr lang="ar-SA" sz="2400" b="1" dirty="0" smtClean="0">
                <a:latin typeface="Times New Roman" panose="02020603050405020304" pitchFamily="18" charset="0"/>
                <a:ea typeface="Times New Roman" panose="02020603050405020304" pitchFamily="18" charset="0"/>
              </a:rPr>
              <a:t>.</a:t>
            </a:r>
            <a:endParaRPr lang="ar-EG" sz="2400" b="1" dirty="0" smtClean="0">
              <a:latin typeface="Times New Roman" panose="02020603050405020304" pitchFamily="18" charset="0"/>
              <a:ea typeface="Times New Roman" panose="02020603050405020304" pitchFamily="18" charset="0"/>
            </a:endParaRPr>
          </a:p>
          <a:p>
            <a:pPr algn="just" rtl="1">
              <a:spcAft>
                <a:spcPts val="0"/>
              </a:spcAft>
            </a:pPr>
            <a:endParaRPr lang="ar-EG"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7824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1534696" y="2015732"/>
            <a:ext cx="9520158" cy="3450613"/>
          </a:xfrm>
        </p:spPr>
        <p:txBody>
          <a:bodyPr>
            <a:normAutofit fontScale="85000" lnSpcReduction="10000"/>
          </a:bodyPr>
          <a:lstStyle/>
          <a:p>
            <a:pPr marL="0" lvl="0" indent="0" algn="just" defTabSz="457200">
              <a:lnSpc>
                <a:spcPct val="100000"/>
              </a:lnSpc>
              <a:spcBef>
                <a:spcPts val="0"/>
              </a:spcBef>
              <a:buClrTx/>
              <a:buSzTx/>
              <a:buNone/>
            </a:pPr>
            <a:r>
              <a:rPr lang="ar-SA" sz="2400" b="1" dirty="0" smtClean="0">
                <a:solidFill>
                  <a:prstClr val="black"/>
                </a:solidFill>
                <a:latin typeface="Times New Roman" panose="02020603050405020304" pitchFamily="18" charset="0"/>
                <a:ea typeface="Times New Roman" panose="02020603050405020304" pitchFamily="18" charset="0"/>
              </a:rPr>
              <a:t>ولأن </a:t>
            </a:r>
            <a:r>
              <a:rPr lang="ar-SA" sz="2400" b="1" dirty="0">
                <a:solidFill>
                  <a:srgbClr val="FF0000"/>
                </a:solidFill>
                <a:latin typeface="Times New Roman" panose="02020603050405020304" pitchFamily="18" charset="0"/>
                <a:ea typeface="Times New Roman" panose="02020603050405020304" pitchFamily="18" charset="0"/>
              </a:rPr>
              <a:t>مقدمة التعليق هى أهم أجزاؤه</a:t>
            </a:r>
            <a:r>
              <a:rPr lang="ar-SA" sz="2400" b="1" dirty="0">
                <a:solidFill>
                  <a:prstClr val="black"/>
                </a:solidFill>
                <a:latin typeface="Times New Roman" panose="02020603050405020304" pitchFamily="18" charset="0"/>
                <a:ea typeface="Times New Roman" panose="02020603050405020304" pitchFamily="18" charset="0"/>
              </a:rPr>
              <a:t> وعليها يتوقف نجاح التعليق لذا ينبغى على كاتب التعليق أن يضمنها أهم عناصره، وهو الخبر الرئيسى الذى يقوم بالتعليق عليه ، ثم تأتى الجمل بعد ذلك قوية وجذابة ومحددة ومركزة ، حتى تستحوذ على اهتمام الجمهور من المستمعين والمشاهدين.</a:t>
            </a:r>
          </a:p>
          <a:p>
            <a:pPr marL="0" lvl="0" indent="0" algn="just" defTabSz="457200">
              <a:lnSpc>
                <a:spcPct val="100000"/>
              </a:lnSpc>
              <a:spcBef>
                <a:spcPts val="0"/>
              </a:spcBef>
              <a:buClrTx/>
              <a:buSzTx/>
              <a:buNone/>
            </a:pPr>
            <a:endParaRPr lang="ar-SA" sz="2400" b="1" dirty="0">
              <a:solidFill>
                <a:prstClr val="black"/>
              </a:solidFill>
              <a:latin typeface="Times New Roman" panose="02020603050405020304" pitchFamily="18" charset="0"/>
              <a:ea typeface="Times New Roman" panose="02020603050405020304" pitchFamily="18" charset="0"/>
            </a:endParaRPr>
          </a:p>
          <a:p>
            <a:pPr marL="0" lvl="0" indent="0" algn="just" defTabSz="457200">
              <a:lnSpc>
                <a:spcPct val="100000"/>
              </a:lnSpc>
              <a:spcBef>
                <a:spcPts val="0"/>
              </a:spcBef>
              <a:buClrTx/>
              <a:buSzTx/>
              <a:buNone/>
            </a:pPr>
            <a:r>
              <a:rPr lang="ar-SA" sz="2400" b="1" dirty="0">
                <a:solidFill>
                  <a:prstClr val="black"/>
                </a:solidFill>
                <a:latin typeface="Times New Roman" panose="02020603050405020304" pitchFamily="18" charset="0"/>
                <a:ea typeface="Times New Roman" panose="02020603050405020304" pitchFamily="18" charset="0"/>
              </a:rPr>
              <a:t>أما فى </a:t>
            </a:r>
            <a:r>
              <a:rPr lang="ar-SA" sz="2400" b="1" dirty="0">
                <a:solidFill>
                  <a:srgbClr val="FF0000"/>
                </a:solidFill>
                <a:latin typeface="Times New Roman" panose="02020603050405020304" pitchFamily="18" charset="0"/>
                <a:ea typeface="Times New Roman" panose="02020603050405020304" pitchFamily="18" charset="0"/>
              </a:rPr>
              <a:t>وسط التعليق</a:t>
            </a:r>
            <a:r>
              <a:rPr lang="ar-SA" sz="2400" b="1" dirty="0">
                <a:solidFill>
                  <a:prstClr val="black"/>
                </a:solidFill>
                <a:latin typeface="Times New Roman" panose="02020603050405020304" pitchFamily="18" charset="0"/>
                <a:ea typeface="Times New Roman" panose="02020603050405020304" pitchFamily="18" charset="0"/>
              </a:rPr>
              <a:t> فإنه يتنقل إلى عرض الحقائق ووجهة نظره ودعمها بالحجج والبراهين القوية التى يستطيع عن طريقها أن يجذب أكبر عدد من الجمهور، ويؤثر فيهم ويقنعهم برأيه وعليه أن يراعى وهو يكتب التعليق مدعوما بحججه وبراهينه أن يتنقل بأفكاره من الخاص إلى العام.</a:t>
            </a:r>
            <a:endParaRPr lang="en-US" sz="2400" b="1" dirty="0">
              <a:solidFill>
                <a:prstClr val="black"/>
              </a:solidFill>
              <a:latin typeface="Times New Roman" panose="02020603050405020304" pitchFamily="18" charset="0"/>
              <a:ea typeface="Times New Roman" panose="02020603050405020304" pitchFamily="18" charset="0"/>
            </a:endParaRPr>
          </a:p>
          <a:p>
            <a:pPr marL="0" lvl="0" indent="0" algn="just" defTabSz="457200">
              <a:lnSpc>
                <a:spcPct val="100000"/>
              </a:lnSpc>
              <a:spcBef>
                <a:spcPts val="0"/>
              </a:spcBef>
              <a:buClrTx/>
              <a:buSzTx/>
              <a:buNone/>
            </a:pPr>
            <a:endParaRPr lang="ar-SA" sz="2400" b="1" dirty="0">
              <a:solidFill>
                <a:srgbClr val="FF0000"/>
              </a:solidFill>
              <a:latin typeface="Times New Roman" panose="02020603050405020304" pitchFamily="18" charset="0"/>
              <a:ea typeface="Times New Roman" panose="02020603050405020304" pitchFamily="18" charset="0"/>
            </a:endParaRPr>
          </a:p>
          <a:p>
            <a:pPr marL="0" lvl="0" indent="0" algn="just" defTabSz="457200">
              <a:lnSpc>
                <a:spcPct val="100000"/>
              </a:lnSpc>
              <a:spcBef>
                <a:spcPts val="0"/>
              </a:spcBef>
              <a:buClrTx/>
              <a:buSzTx/>
              <a:buNone/>
            </a:pPr>
            <a:r>
              <a:rPr lang="ar-SA" sz="2400" b="1" dirty="0">
                <a:solidFill>
                  <a:srgbClr val="FF0000"/>
                </a:solidFill>
                <a:latin typeface="Times New Roman" panose="02020603050405020304" pitchFamily="18" charset="0"/>
                <a:ea typeface="Times New Roman" panose="02020603050405020304" pitchFamily="18" charset="0"/>
              </a:rPr>
              <a:t>وفى خاتمة التعليق</a:t>
            </a:r>
            <a:r>
              <a:rPr lang="ar-SA" sz="2400" b="1" dirty="0">
                <a:solidFill>
                  <a:prstClr val="black"/>
                </a:solidFill>
                <a:latin typeface="Times New Roman" panose="02020603050405020304" pitchFamily="18" charset="0"/>
                <a:ea typeface="Times New Roman" panose="02020603050405020304" pitchFamily="18" charset="0"/>
              </a:rPr>
              <a:t> يقوم بتلخيص سريع لما سبق ذكره ثم بتلخيص وتقييم لرأي المعلق ، حتى تثبت الفكرة فى ذهن الجمهور.</a:t>
            </a:r>
            <a:endParaRPr lang="ar-EG"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513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CEA46FB-17AE-4EDB-9E32-DC4EB6B880DA}"/>
              </a:ext>
            </a:extLst>
          </p:cNvPr>
          <p:cNvSpPr/>
          <p:nvPr/>
        </p:nvSpPr>
        <p:spPr>
          <a:xfrm>
            <a:off x="1920873" y="473407"/>
            <a:ext cx="9862458" cy="4875181"/>
          </a:xfrm>
          <a:prstGeom prst="rect">
            <a:avLst/>
          </a:prstGeom>
        </p:spPr>
        <p:txBody>
          <a:bodyPr wrap="square">
            <a:spAutoFit/>
          </a:bodyPr>
          <a:lstStyle/>
          <a:p>
            <a:pPr algn="just" rtl="1">
              <a:lnSpc>
                <a:spcPct val="120000"/>
              </a:lnSpc>
              <a:spcAft>
                <a:spcPts val="0"/>
              </a:spcAft>
            </a:pPr>
            <a:r>
              <a:rPr lang="ar-SA" sz="2400" b="1" u="sng" dirty="0">
                <a:solidFill>
                  <a:srgbClr val="FF0000"/>
                </a:solidFill>
                <a:latin typeface="Times New Roman" panose="02020603050405020304" pitchFamily="18" charset="0"/>
                <a:ea typeface="Times New Roman" panose="02020603050405020304" pitchFamily="18" charset="0"/>
              </a:rPr>
              <a:t>وعموما فإن هناك بعض القواعد العامة التى ينبغى على كاتب التعليق أن يراعيها فى كتابته ومنها:</a:t>
            </a:r>
            <a:endParaRPr lang="en-US" sz="2400" b="1" u="sng" dirty="0">
              <a:solidFill>
                <a:srgbClr val="FF0000"/>
              </a:solidFill>
              <a:latin typeface="Times New Roman" panose="02020603050405020304" pitchFamily="18" charset="0"/>
              <a:ea typeface="Times New Roman" panose="02020603050405020304" pitchFamily="18" charset="0"/>
            </a:endParaRPr>
          </a:p>
          <a:p>
            <a:pPr marL="625475" indent="-355600" algn="r" rtl="1">
              <a:lnSpc>
                <a:spcPct val="20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تجنب استخدام الاكلشيهات الثابتة ، والمصطلحات التى لا معنى لها.</a:t>
            </a:r>
          </a:p>
          <a:p>
            <a:pPr marL="625475" indent="-355600" algn="r" rtl="1">
              <a:lnSpc>
                <a:spcPct val="20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تجنب الاطناب والمديح والحديث فى البديهيات.</a:t>
            </a:r>
            <a:endParaRPr lang="en-US" sz="2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625475" indent="-355600" algn="r" rtl="1">
              <a:lnSpc>
                <a:spcPct val="20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تجنب الكلمات الرنانة والمصطلحات غير المألوفة.</a:t>
            </a:r>
            <a:endParaRPr lang="en-US" sz="2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625475" indent="-355600" algn="r" rtl="1">
              <a:lnSpc>
                <a:spcPct val="20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تنويع موضوعاته من سياسية واقتصادية وعلمية واجتماعية ، لا سيما فى الأحوال العادية.</a:t>
            </a:r>
            <a:endParaRPr lang="ar-SA" sz="2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625475" indent="-355600" algn="r" rtl="1">
              <a:lnSpc>
                <a:spcPct val="20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انتقاء عنوانه وجملته الأولى بعناية لجذب المستقبل وإقناعه.</a:t>
            </a:r>
            <a:endParaRPr lang="ar-SA" sz="24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625475" indent="-355600" algn="r" rtl="1">
              <a:lnSpc>
                <a:spcPct val="20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ثبات ميعاد إذاعته ليتعود عليه ويستقبله بسهولة.</a:t>
            </a:r>
            <a:endParaRPr lang="en-US" sz="24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1513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E45D445-275C-40D8-A774-6DE4FE52C75B}"/>
              </a:ext>
            </a:extLst>
          </p:cNvPr>
          <p:cNvSpPr/>
          <p:nvPr/>
        </p:nvSpPr>
        <p:spPr>
          <a:xfrm>
            <a:off x="2069409" y="473407"/>
            <a:ext cx="9890449" cy="4844403"/>
          </a:xfrm>
          <a:prstGeom prst="rect">
            <a:avLst/>
          </a:prstGeom>
        </p:spPr>
        <p:txBody>
          <a:bodyPr wrap="square">
            <a:spAutoFit/>
          </a:bodyPr>
          <a:lstStyle/>
          <a:p>
            <a:pPr algn="just" rtl="1">
              <a:lnSpc>
                <a:spcPct val="12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rPr>
              <a:t>كتاب التعليقات الإخبارية:</a:t>
            </a:r>
            <a:endParaRPr lang="en-US" sz="2400" dirty="0">
              <a:latin typeface="Times New Roman" panose="02020603050405020304" pitchFamily="18" charset="0"/>
              <a:ea typeface="Times New Roman" panose="02020603050405020304" pitchFamily="18" charset="0"/>
            </a:endParaRPr>
          </a:p>
          <a:p>
            <a:pPr algn="just" rtl="1">
              <a:lnSpc>
                <a:spcPct val="200000"/>
              </a:lnSpc>
              <a:spcAft>
                <a:spcPts val="0"/>
              </a:spcAft>
            </a:pPr>
            <a:r>
              <a:rPr lang="ar-SA" sz="2400" b="1" dirty="0">
                <a:latin typeface="Times New Roman" panose="02020603050405020304" pitchFamily="18" charset="0"/>
                <a:ea typeface="Times New Roman" panose="02020603050405020304" pitchFamily="18" charset="0"/>
              </a:rPr>
              <a:t>يتنوع كتاب التعليقات </a:t>
            </a:r>
            <a:r>
              <a:rPr lang="en-US" sz="2400" b="1" dirty="0">
                <a:latin typeface="Times New Roman" panose="02020603050405020304" pitchFamily="18" charset="0"/>
                <a:ea typeface="Times New Roman" panose="02020603050405020304" pitchFamily="18" charset="0"/>
              </a:rPr>
              <a:t>–</a:t>
            </a:r>
            <a:r>
              <a:rPr lang="ar-SA" sz="2400" b="1" dirty="0">
                <a:latin typeface="Times New Roman" panose="02020603050405020304" pitchFamily="18" charset="0"/>
                <a:ea typeface="Times New Roman" panose="02020603050405020304" pitchFamily="18" charset="0"/>
              </a:rPr>
              <a:t> طبقا </a:t>
            </a:r>
            <a:r>
              <a:rPr lang="en-US" sz="2400" b="1" dirty="0">
                <a:latin typeface="Times New Roman" panose="02020603050405020304" pitchFamily="18" charset="0"/>
                <a:ea typeface="Times New Roman" panose="02020603050405020304" pitchFamily="18" charset="0"/>
              </a:rPr>
              <a:t>–</a:t>
            </a:r>
            <a:r>
              <a:rPr lang="ar-SA" sz="2400" b="1" dirty="0">
                <a:latin typeface="Times New Roman" panose="02020603050405020304" pitchFamily="18" charset="0"/>
                <a:ea typeface="Times New Roman" panose="02020603050405020304" pitchFamily="18" charset="0"/>
              </a:rPr>
              <a:t> لتنوع التعليقات، فالتعليق الرسمى الذى يعكس رؤية الدولة تجاه القضايا يكتبه أحد كبار الكتاب أو السياسيين أو أحد الصحفيين البارزين، ويقدمه المذيع، أو أية شخصية أخرى أو كاتبه، وهناك نوع آخر من التعليقات، عبارة عن عبارة عن رسالة أو استفسار يبعث بها أحد أفراد الجمهور المهتمين بقضية معينة ويقوم بالإجابة عليها أحد المتخصصين فى مجالها على شكل تعليق.</a:t>
            </a:r>
            <a:endParaRPr lang="en-US" sz="2400" b="1" dirty="0">
              <a:latin typeface="Times New Roman" panose="02020603050405020304" pitchFamily="18" charset="0"/>
              <a:ea typeface="Times New Roman" panose="02020603050405020304" pitchFamily="18" charset="0"/>
            </a:endParaRPr>
          </a:p>
          <a:p>
            <a:pPr algn="just" rtl="1">
              <a:lnSpc>
                <a:spcPct val="200000"/>
              </a:lnSpc>
              <a:spcAft>
                <a:spcPts val="0"/>
              </a:spcAft>
            </a:pPr>
            <a:r>
              <a:rPr lang="ar-SA"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513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339788A-3185-4298-8AF7-CDF14CF2ACDB}"/>
              </a:ext>
            </a:extLst>
          </p:cNvPr>
          <p:cNvSpPr/>
          <p:nvPr/>
        </p:nvSpPr>
        <p:spPr>
          <a:xfrm>
            <a:off x="2005786" y="99877"/>
            <a:ext cx="10011747" cy="5410712"/>
          </a:xfrm>
          <a:prstGeom prst="rect">
            <a:avLst/>
          </a:prstGeom>
        </p:spPr>
        <p:txBody>
          <a:bodyPr wrap="square">
            <a:spAutoFit/>
          </a:bodyPr>
          <a:lstStyle/>
          <a:p>
            <a:pPr algn="r" rtl="1">
              <a:lnSpc>
                <a:spcPct val="120000"/>
              </a:lnSpc>
              <a:spcAft>
                <a:spcPts val="0"/>
              </a:spcAft>
            </a:pPr>
            <a:endParaRPr lang="ar-EG" sz="2400" b="1" dirty="0" smtClean="0">
              <a:solidFill>
                <a:srgbClr val="FF0000"/>
              </a:solidFill>
              <a:latin typeface="Times New Roman" panose="02020603050405020304" pitchFamily="18" charset="0"/>
              <a:ea typeface="Times New Roman" panose="02020603050405020304" pitchFamily="18" charset="0"/>
            </a:endParaRPr>
          </a:p>
          <a:p>
            <a:pPr algn="r" rtl="1">
              <a:lnSpc>
                <a:spcPct val="120000"/>
              </a:lnSpc>
              <a:spcAft>
                <a:spcPts val="0"/>
              </a:spcAft>
            </a:pPr>
            <a:r>
              <a:rPr lang="ar-SA" sz="2400" b="1" dirty="0" smtClean="0">
                <a:solidFill>
                  <a:srgbClr val="FF0000"/>
                </a:solidFill>
                <a:latin typeface="Times New Roman" panose="02020603050405020304" pitchFamily="18" charset="0"/>
                <a:ea typeface="Times New Roman" panose="02020603050405020304" pitchFamily="18" charset="0"/>
              </a:rPr>
              <a:t>شروط </a:t>
            </a:r>
            <a:r>
              <a:rPr lang="ar-SA" sz="2400" b="1" dirty="0">
                <a:solidFill>
                  <a:srgbClr val="FF0000"/>
                </a:solidFill>
                <a:latin typeface="Times New Roman" panose="02020603050405020304" pitchFamily="18" charset="0"/>
                <a:ea typeface="Times New Roman" panose="02020603050405020304" pitchFamily="18" charset="0"/>
              </a:rPr>
              <a:t>كاتب التعليق الإخباري:</a:t>
            </a:r>
            <a:endParaRPr lang="en-US" sz="2400" dirty="0">
              <a:latin typeface="Times New Roman" panose="02020603050405020304" pitchFamily="18" charset="0"/>
              <a:ea typeface="Times New Roman" panose="02020603050405020304" pitchFamily="18" charset="0"/>
            </a:endParaRPr>
          </a:p>
          <a:p>
            <a:pPr algn="r" rtl="1">
              <a:lnSpc>
                <a:spcPct val="150000"/>
              </a:lnSpc>
              <a:spcAft>
                <a:spcPts val="0"/>
              </a:spcAft>
            </a:pPr>
            <a:r>
              <a:rPr lang="ar-SA" sz="2400" b="1" dirty="0">
                <a:latin typeface="Times New Roman" panose="02020603050405020304" pitchFamily="18" charset="0"/>
                <a:ea typeface="Times New Roman" panose="02020603050405020304" pitchFamily="18" charset="0"/>
              </a:rPr>
              <a:t>ولابد أن يتوفر فى كاتب التعليق الإخباري الشروط التى تؤهله لهذا العمل المهم، ومنها :</a:t>
            </a:r>
            <a:endParaRPr lang="en-US" sz="2400" b="1" dirty="0">
              <a:latin typeface="Times New Roman" panose="02020603050405020304" pitchFamily="18" charset="0"/>
              <a:ea typeface="Times New Roman" panose="02020603050405020304" pitchFamily="18" charset="0"/>
            </a:endParaRPr>
          </a:p>
          <a:p>
            <a:pPr marL="625475" indent="-355600" algn="r"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أن يكون متفقاً ثقافة ثقافة عالية وموسوعية.</a:t>
            </a:r>
            <a:endParaRPr lang="en-US" sz="2400" b="1" dirty="0">
              <a:latin typeface="Times New Roman" panose="02020603050405020304" pitchFamily="18" charset="0"/>
              <a:ea typeface="Times New Roman" panose="02020603050405020304" pitchFamily="18" charset="0"/>
            </a:endParaRPr>
          </a:p>
          <a:p>
            <a:pPr marL="625475" indent="-355600" algn="r"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أن يكون متخصصا تخصصاً دقيقاً فى موضوع التعليق.</a:t>
            </a:r>
            <a:endParaRPr lang="en-US" sz="2400" b="1" dirty="0">
              <a:latin typeface="Times New Roman" panose="02020603050405020304" pitchFamily="18" charset="0"/>
              <a:ea typeface="Times New Roman" panose="02020603050405020304" pitchFamily="18" charset="0"/>
            </a:endParaRPr>
          </a:p>
          <a:p>
            <a:pPr marL="625475" indent="-355600" algn="r"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أن يكون ملماً بالاتجاهات والنظريات السياسية والاقتصادية المعاصرة.</a:t>
            </a:r>
            <a:endParaRPr lang="en-US" sz="2400" b="1" dirty="0">
              <a:latin typeface="Times New Roman" panose="02020603050405020304" pitchFamily="18" charset="0"/>
              <a:ea typeface="Times New Roman" panose="02020603050405020304" pitchFamily="18" charset="0"/>
            </a:endParaRPr>
          </a:p>
          <a:p>
            <a:pPr marL="625475" indent="-355600" algn="r"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أن يكون متابعا ًمتابعة دقيقة لمجريات الأمور والأحداث وأسبابها وأصدائها على مستوى العالم.</a:t>
            </a:r>
            <a:endParaRPr lang="en-US" sz="2400" b="1" dirty="0">
              <a:latin typeface="Times New Roman" panose="02020603050405020304" pitchFamily="18" charset="0"/>
              <a:ea typeface="Times New Roman" panose="02020603050405020304" pitchFamily="18" charset="0"/>
            </a:endParaRPr>
          </a:p>
          <a:p>
            <a:pPr marL="625475" indent="-355600" algn="just"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أن يكون قادرا ًعلى التفسير والشرح، وملماً بقواعد الكتابة للوسيلة التى يكتب لها، وبالفن الإذاعى عموماً، وإذا كان التعليق موجهاً لقطاع معين من الجمهور ، يكون ملماً بخصائصه.</a:t>
            </a:r>
            <a:endParaRPr lang="en-US" sz="2400" b="1" dirty="0">
              <a:latin typeface="Times New Roman" panose="02020603050405020304" pitchFamily="18" charset="0"/>
              <a:ea typeface="Times New Roman" panose="02020603050405020304" pitchFamily="18" charset="0"/>
            </a:endParaRPr>
          </a:p>
          <a:p>
            <a:pPr marL="625475" indent="-355600" algn="r"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أن يتكون شخصيته محترمة، ومحبوباً جماهيرياً، لكى يثق الجمهور برأيه.</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513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239CD03-6802-4E52-B906-8743E9894A3E}"/>
              </a:ext>
            </a:extLst>
          </p:cNvPr>
          <p:cNvSpPr/>
          <p:nvPr/>
        </p:nvSpPr>
        <p:spPr>
          <a:xfrm>
            <a:off x="672354" y="121023"/>
            <a:ext cx="11074982" cy="5927777"/>
          </a:xfrm>
          <a:prstGeom prst="rect">
            <a:avLst/>
          </a:prstGeom>
        </p:spPr>
        <p:txBody>
          <a:bodyPr wrap="square">
            <a:spAutoFit/>
          </a:bodyPr>
          <a:lstStyle/>
          <a:p>
            <a:pPr algn="justLow" rtl="1">
              <a:lnSpc>
                <a:spcPct val="120000"/>
              </a:lnSpc>
              <a:spcAft>
                <a:spcPts val="0"/>
              </a:spcAft>
            </a:pPr>
            <a:endParaRPr lang="ar-EG" sz="800" b="1" dirty="0" smtClean="0">
              <a:solidFill>
                <a:srgbClr val="FF0000"/>
              </a:solidFill>
              <a:latin typeface="Times New Roman" panose="02020603050405020304" pitchFamily="18" charset="0"/>
              <a:ea typeface="Times New Roman" panose="02020603050405020304" pitchFamily="18" charset="0"/>
              <a:cs typeface="+mj-cs"/>
            </a:endParaRPr>
          </a:p>
          <a:p>
            <a:pPr algn="justLow" rtl="1">
              <a:lnSpc>
                <a:spcPct val="120000"/>
              </a:lnSpc>
              <a:spcAft>
                <a:spcPts val="0"/>
              </a:spcAft>
            </a:pPr>
            <a:r>
              <a:rPr lang="ar-EG" sz="2800" b="1" dirty="0" smtClean="0">
                <a:solidFill>
                  <a:srgbClr val="FF0000"/>
                </a:solidFill>
                <a:latin typeface="Times New Roman" panose="02020603050405020304" pitchFamily="18" charset="0"/>
                <a:ea typeface="Times New Roman" panose="02020603050405020304" pitchFamily="18" charset="0"/>
                <a:cs typeface="+mj-cs"/>
              </a:rPr>
              <a:t>ا</a:t>
            </a:r>
            <a:r>
              <a:rPr lang="ar-SA" sz="2800" b="1" dirty="0" smtClean="0">
                <a:solidFill>
                  <a:srgbClr val="FF0000"/>
                </a:solidFill>
                <a:latin typeface="Times New Roman" panose="02020603050405020304" pitchFamily="18" charset="0"/>
                <a:ea typeface="Times New Roman" panose="02020603050405020304" pitchFamily="18" charset="0"/>
                <a:cs typeface="+mj-cs"/>
              </a:rPr>
              <a:t>لتحليل </a:t>
            </a:r>
            <a:r>
              <a:rPr lang="ar-SA" sz="2800" b="1" dirty="0">
                <a:solidFill>
                  <a:srgbClr val="FF0000"/>
                </a:solidFill>
                <a:latin typeface="Times New Roman" panose="02020603050405020304" pitchFamily="18" charset="0"/>
                <a:ea typeface="Times New Roman" panose="02020603050405020304" pitchFamily="18" charset="0"/>
                <a:cs typeface="+mj-cs"/>
              </a:rPr>
              <a:t>الإخباري في الإذاعة المسموعة :</a:t>
            </a:r>
            <a:endParaRPr lang="en-US" sz="2800" dirty="0">
              <a:latin typeface="Times New Roman" panose="02020603050405020304" pitchFamily="18" charset="0"/>
              <a:ea typeface="Times New Roman" panose="02020603050405020304" pitchFamily="18" charset="0"/>
              <a:cs typeface="+mj-cs"/>
            </a:endParaRPr>
          </a:p>
          <a:p>
            <a:pPr algn="justLow" rtl="1">
              <a:lnSpc>
                <a:spcPct val="200000"/>
              </a:lnSpc>
              <a:spcAft>
                <a:spcPts val="0"/>
              </a:spcAft>
            </a:pPr>
            <a:r>
              <a:rPr lang="ar-SA" sz="2400" b="1" dirty="0">
                <a:latin typeface="Times New Roman" panose="02020603050405020304" pitchFamily="18" charset="0"/>
                <a:ea typeface="Times New Roman" panose="02020603050405020304" pitchFamily="18" charset="0"/>
                <a:cs typeface="+mj-cs"/>
              </a:rPr>
              <a:t>التحليل الإخباري يعتمد أساسا على خبر فلابد من وجود الخبر حتى يتم التحليل، والتحليل هو شرح الخبر ومقابلته بالأخبار الواردة فى الموضوع ذاته وإضفاء معلومات توضحة وتشرحه دون إبداء وجهة نظر معينة .</a:t>
            </a:r>
          </a:p>
          <a:p>
            <a:pPr algn="justLow" rtl="1">
              <a:lnSpc>
                <a:spcPct val="200000"/>
              </a:lnSpc>
              <a:spcAft>
                <a:spcPts val="0"/>
              </a:spcAft>
            </a:pPr>
            <a:r>
              <a:rPr lang="ar-SA" sz="2400" b="1" dirty="0">
                <a:latin typeface="Times New Roman" panose="02020603050405020304" pitchFamily="18" charset="0"/>
                <a:ea typeface="Times New Roman" panose="02020603050405020304" pitchFamily="18" charset="0"/>
                <a:cs typeface="+mj-cs"/>
              </a:rPr>
              <a:t>تتناول التحليلات الإخبارية مختلف الأنشطة والأحداث المحلية والقومية والعربية والدولية، لذا فهى تتسم بالتنوع ولا تقتصر على مجال واحد بعينه ويتم تقديم جميع التحليلات الإخبارية فى الشبكات الإذاعية  المصرية خلال الفترات الإخبارية أو عقب مواجيز الانباء </a:t>
            </a:r>
            <a:r>
              <a:rPr lang="ar-SA" sz="2400" b="1" dirty="0" smtClean="0">
                <a:latin typeface="Times New Roman" panose="02020603050405020304" pitchFamily="18" charset="0"/>
                <a:ea typeface="Times New Roman" panose="02020603050405020304" pitchFamily="18" charset="0"/>
                <a:cs typeface="+mj-cs"/>
              </a:rPr>
              <a:t>.</a:t>
            </a:r>
            <a:endParaRPr lang="ar-EG" sz="2400" b="1" dirty="0" smtClean="0">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360641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0A2A825-0AB7-4359-AE8C-1C6D1A12F536}"/>
              </a:ext>
            </a:extLst>
          </p:cNvPr>
          <p:cNvSpPr/>
          <p:nvPr/>
        </p:nvSpPr>
        <p:spPr>
          <a:xfrm>
            <a:off x="1977946" y="264650"/>
            <a:ext cx="9878240" cy="5438412"/>
          </a:xfrm>
          <a:prstGeom prst="rect">
            <a:avLst/>
          </a:prstGeom>
        </p:spPr>
        <p:txBody>
          <a:bodyPr wrap="square">
            <a:spAutoFit/>
          </a:bodyPr>
          <a:lstStyle/>
          <a:p>
            <a:pPr algn="justLow" rtl="1">
              <a:lnSpc>
                <a:spcPct val="120000"/>
              </a:lnSpc>
              <a:spcAft>
                <a:spcPts val="0"/>
              </a:spcAft>
            </a:pPr>
            <a:r>
              <a:rPr lang="ar-EG" sz="2800" b="1" dirty="0" smtClean="0">
                <a:solidFill>
                  <a:srgbClr val="FF0000"/>
                </a:solidFill>
                <a:latin typeface="Times New Roman" panose="02020603050405020304" pitchFamily="18" charset="0"/>
                <a:ea typeface="Times New Roman" panose="02020603050405020304" pitchFamily="18" charset="0"/>
              </a:rPr>
              <a:t>    </a:t>
            </a:r>
            <a:r>
              <a:rPr lang="ar-SA" sz="3000" b="1" dirty="0" smtClean="0">
                <a:solidFill>
                  <a:srgbClr val="FF0000"/>
                </a:solidFill>
                <a:latin typeface="Times New Roman" panose="02020603050405020304" pitchFamily="18" charset="0"/>
                <a:ea typeface="Times New Roman" panose="02020603050405020304" pitchFamily="18" charset="0"/>
              </a:rPr>
              <a:t>خصائص </a:t>
            </a:r>
            <a:r>
              <a:rPr lang="ar-SA" sz="3000" b="1" dirty="0">
                <a:solidFill>
                  <a:srgbClr val="FF0000"/>
                </a:solidFill>
                <a:latin typeface="Times New Roman" panose="02020603050405020304" pitchFamily="18" charset="0"/>
                <a:ea typeface="Times New Roman" panose="02020603050405020304" pitchFamily="18" charset="0"/>
              </a:rPr>
              <a:t>التحليل الإخباري</a:t>
            </a:r>
            <a:r>
              <a:rPr lang="ar-SA" sz="3000" dirty="0">
                <a:solidFill>
                  <a:srgbClr val="FF0000"/>
                </a:solidFill>
                <a:latin typeface="Times New Roman" panose="02020603050405020304" pitchFamily="18" charset="0"/>
                <a:ea typeface="Times New Roman" panose="02020603050405020304" pitchFamily="18" charset="0"/>
              </a:rPr>
              <a:t>  :</a:t>
            </a:r>
            <a:endParaRPr lang="en-US" sz="3000" dirty="0">
              <a:solidFill>
                <a:srgbClr val="FF0000"/>
              </a:solidFill>
              <a:latin typeface="Times New Roman" panose="02020603050405020304" pitchFamily="18" charset="0"/>
              <a:ea typeface="Times New Roman" panose="02020603050405020304" pitchFamily="18" charset="0"/>
            </a:endParaRPr>
          </a:p>
          <a:p>
            <a:pPr algn="justLow" rtl="1">
              <a:spcAft>
                <a:spcPts val="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800" b="1" dirty="0">
                <a:latin typeface="Times New Roman" panose="02020603050405020304" pitchFamily="18" charset="0"/>
                <a:ea typeface="Times New Roman" panose="02020603050405020304" pitchFamily="18" charset="0"/>
                <a:cs typeface="+mj-cs"/>
              </a:rPr>
              <a:t>يتسم التحليل الإخباري بالخصائص التالية </a:t>
            </a:r>
            <a:r>
              <a:rPr lang="ar-SA" sz="2800" b="1" dirty="0" smtClean="0">
                <a:latin typeface="Times New Roman" panose="02020603050405020304" pitchFamily="18" charset="0"/>
                <a:ea typeface="Times New Roman" panose="02020603050405020304" pitchFamily="18" charset="0"/>
                <a:cs typeface="+mj-cs"/>
              </a:rPr>
              <a:t>:</a:t>
            </a:r>
            <a:endParaRPr lang="ar-EG" sz="2800" b="1" dirty="0" smtClean="0">
              <a:latin typeface="Times New Roman" panose="02020603050405020304" pitchFamily="18" charset="0"/>
              <a:ea typeface="Times New Roman" panose="02020603050405020304" pitchFamily="18" charset="0"/>
              <a:cs typeface="+mj-cs"/>
            </a:endParaRPr>
          </a:p>
          <a:p>
            <a:pPr algn="justLow" rtl="1">
              <a:spcAft>
                <a:spcPts val="0"/>
              </a:spcAft>
            </a:pPr>
            <a:endParaRPr lang="en-US" sz="2800" b="1" u="sng" dirty="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r>
              <a:rPr lang="ar-SA" sz="2800" b="1" dirty="0">
                <a:latin typeface="Times New Roman" panose="02020603050405020304" pitchFamily="18" charset="0"/>
                <a:ea typeface="Times New Roman" panose="02020603050405020304" pitchFamily="18" charset="0"/>
                <a:cs typeface="+mj-cs"/>
              </a:rPr>
              <a:t>لا ينحاز كاتب التحليل الى رأي أو اتجاه معين، بل هو يعرض مختلف الآراء والاتجاهات بحياد وموضوعية </a:t>
            </a:r>
            <a:r>
              <a:rPr lang="ar-SA" sz="2800" b="1" dirty="0" smtClean="0">
                <a:latin typeface="Times New Roman" panose="02020603050405020304" pitchFamily="18" charset="0"/>
                <a:ea typeface="Times New Roman" panose="02020603050405020304" pitchFamily="18" charset="0"/>
                <a:cs typeface="+mj-cs"/>
              </a:rPr>
              <a:t>.</a:t>
            </a:r>
            <a:endParaRPr lang="ar-EG" sz="2800" b="1" dirty="0" smtClean="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endParaRPr lang="en-US" sz="1100" b="1" dirty="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r>
              <a:rPr lang="ar-SA" sz="2800" b="1" dirty="0">
                <a:latin typeface="Times New Roman" panose="02020603050405020304" pitchFamily="18" charset="0"/>
                <a:ea typeface="Times New Roman" panose="02020603050405020304" pitchFamily="18" charset="0"/>
                <a:cs typeface="+mj-cs"/>
              </a:rPr>
              <a:t>يؤدى التحليل وظيفة الشرح والتفسير بشكل واف لجوانب الخبر </a:t>
            </a:r>
            <a:r>
              <a:rPr lang="ar-SA" sz="2800" b="1" dirty="0" smtClean="0">
                <a:latin typeface="Times New Roman" panose="02020603050405020304" pitchFamily="18" charset="0"/>
                <a:ea typeface="Times New Roman" panose="02020603050405020304" pitchFamily="18" charset="0"/>
                <a:cs typeface="+mj-cs"/>
              </a:rPr>
              <a:t>.</a:t>
            </a:r>
            <a:endParaRPr lang="ar-EG" sz="2800" b="1" dirty="0" smtClean="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endParaRPr lang="en-US" sz="1100" b="1" dirty="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r>
              <a:rPr lang="ar-SA" sz="2800" b="1" dirty="0">
                <a:latin typeface="Times New Roman" panose="02020603050405020304" pitchFamily="18" charset="0"/>
                <a:ea typeface="Times New Roman" panose="02020603050405020304" pitchFamily="18" charset="0"/>
                <a:cs typeface="+mj-cs"/>
              </a:rPr>
              <a:t>قد يتم تقديم التحليل الإخباري ولتوضيح ما قد يسببه أحد أخبار النشرة من لبس لدى جمهور المستمعين </a:t>
            </a:r>
            <a:r>
              <a:rPr lang="ar-SA" sz="2800" b="1" dirty="0" smtClean="0">
                <a:latin typeface="Times New Roman" panose="02020603050405020304" pitchFamily="18" charset="0"/>
                <a:ea typeface="Times New Roman" panose="02020603050405020304" pitchFamily="18" charset="0"/>
                <a:cs typeface="+mj-cs"/>
              </a:rPr>
              <a:t>.</a:t>
            </a:r>
            <a:endParaRPr lang="ar-EG" sz="2800" b="1" dirty="0" smtClean="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endParaRPr lang="en-US" sz="1100" b="1" dirty="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r>
              <a:rPr lang="ar-SA" sz="2800" b="1" dirty="0">
                <a:latin typeface="Times New Roman" panose="02020603050405020304" pitchFamily="18" charset="0"/>
                <a:ea typeface="Times New Roman" panose="02020603050405020304" pitchFamily="18" charset="0"/>
                <a:cs typeface="+mj-cs"/>
              </a:rPr>
              <a:t>يعتمد التحليل بصف أساسية على الخبر لذا لا بد من وجود الخبر حتى يتم التحليل </a:t>
            </a:r>
            <a:r>
              <a:rPr lang="ar-SA" sz="2800" b="1" dirty="0" smtClean="0">
                <a:latin typeface="Times New Roman" panose="02020603050405020304" pitchFamily="18" charset="0"/>
                <a:ea typeface="Times New Roman" panose="02020603050405020304" pitchFamily="18" charset="0"/>
                <a:cs typeface="+mj-cs"/>
              </a:rPr>
              <a:t>.</a:t>
            </a:r>
            <a:endParaRPr lang="ar-EG" sz="2800" b="1" dirty="0" smtClean="0">
              <a:latin typeface="Times New Roman" panose="02020603050405020304" pitchFamily="18" charset="0"/>
              <a:ea typeface="Times New Roman" panose="02020603050405020304" pitchFamily="18" charset="0"/>
              <a:cs typeface="+mj-cs"/>
            </a:endParaRPr>
          </a:p>
          <a:p>
            <a:pPr marL="719138" indent="-271463" algn="justLow" rtl="1">
              <a:spcAft>
                <a:spcPts val="0"/>
              </a:spcAft>
              <a:buFont typeface="+mj-lt"/>
              <a:buAutoNum type="arabicPeriod"/>
            </a:pPr>
            <a:endParaRPr lang="en-US"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35164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0A2A825-0AB7-4359-AE8C-1C6D1A12F536}"/>
              </a:ext>
            </a:extLst>
          </p:cNvPr>
          <p:cNvSpPr/>
          <p:nvPr/>
        </p:nvSpPr>
        <p:spPr>
          <a:xfrm>
            <a:off x="236909" y="369865"/>
            <a:ext cx="11738516" cy="4955203"/>
          </a:xfrm>
          <a:prstGeom prst="rect">
            <a:avLst/>
          </a:prstGeom>
        </p:spPr>
        <p:txBody>
          <a:bodyPr wrap="square">
            <a:spAutoFit/>
          </a:bodyPr>
          <a:lstStyle/>
          <a:p>
            <a:pPr lvl="0" algn="justLow" rtl="1"/>
            <a:r>
              <a:rPr lang="ar-EG" sz="2800" b="1" dirty="0" smtClean="0">
                <a:solidFill>
                  <a:srgbClr val="FF0000"/>
                </a:solidFill>
                <a:latin typeface="Times New Roman" panose="02020603050405020304" pitchFamily="18" charset="0"/>
                <a:ea typeface="Times New Roman" panose="02020603050405020304" pitchFamily="18" charset="0"/>
              </a:rPr>
              <a:t>    </a:t>
            </a:r>
            <a:r>
              <a:rPr lang="ar-EG" sz="2800" b="1" dirty="0" smtClean="0">
                <a:solidFill>
                  <a:srgbClr val="FF0000"/>
                </a:solidFill>
                <a:latin typeface="Times New Roman" panose="02020603050405020304" pitchFamily="18" charset="0"/>
                <a:ea typeface="Times New Roman" panose="02020603050405020304" pitchFamily="18" charset="0"/>
              </a:rPr>
              <a:t>تابع </a:t>
            </a:r>
            <a:r>
              <a:rPr lang="ar-EG" sz="2800" b="1" dirty="0">
                <a:solidFill>
                  <a:srgbClr val="FF0000"/>
                </a:solidFill>
                <a:latin typeface="Times New Roman" panose="02020603050405020304" pitchFamily="18" charset="0"/>
                <a:ea typeface="Times New Roman" panose="02020603050405020304" pitchFamily="18" charset="0"/>
              </a:rPr>
              <a:t>:</a:t>
            </a:r>
            <a:r>
              <a:rPr lang="ar-SA" sz="2800" b="1" dirty="0">
                <a:solidFill>
                  <a:srgbClr val="FF0000"/>
                </a:solidFill>
                <a:latin typeface="Times New Roman" panose="02020603050405020304" pitchFamily="18" charset="0"/>
                <a:ea typeface="Times New Roman" panose="02020603050405020304" pitchFamily="18" charset="0"/>
              </a:rPr>
              <a:t>خصائص التحليل الإخباري </a:t>
            </a:r>
            <a:r>
              <a:rPr lang="ar-SA" sz="2400" dirty="0" smtClean="0">
                <a:solidFill>
                  <a:srgbClr val="FF0000"/>
                </a:solidFill>
                <a:latin typeface="Times New Roman" panose="02020603050405020304" pitchFamily="18" charset="0"/>
                <a:ea typeface="Times New Roman" panose="02020603050405020304" pitchFamily="18" charset="0"/>
              </a:rPr>
              <a:t>:</a:t>
            </a:r>
            <a:endParaRPr lang="ar-EG" sz="2400" dirty="0" smtClean="0">
              <a:solidFill>
                <a:srgbClr val="FF0000"/>
              </a:solidFill>
              <a:latin typeface="Times New Roman" panose="02020603050405020304" pitchFamily="18" charset="0"/>
              <a:ea typeface="Times New Roman" panose="02020603050405020304" pitchFamily="18" charset="0"/>
            </a:endParaRPr>
          </a:p>
          <a:p>
            <a:pPr lvl="0" algn="justLow" rtl="1"/>
            <a:endParaRPr lang="ar-EG" sz="2400" dirty="0">
              <a:solidFill>
                <a:srgbClr val="FF0000"/>
              </a:solidFill>
              <a:latin typeface="Times New Roman" panose="02020603050405020304" pitchFamily="18" charset="0"/>
              <a:ea typeface="Times New Roman" panose="02020603050405020304" pitchFamily="18" charset="0"/>
            </a:endParaRPr>
          </a:p>
          <a:p>
            <a:pPr marL="447675" lvl="0" algn="justLow" rtl="1"/>
            <a:r>
              <a:rPr lang="ar-EG" sz="2400" b="1" dirty="0" smtClean="0">
                <a:solidFill>
                  <a:prstClr val="black"/>
                </a:solidFill>
                <a:latin typeface="Times New Roman" panose="02020603050405020304" pitchFamily="18" charset="0"/>
                <a:ea typeface="Times New Roman" panose="02020603050405020304" pitchFamily="18" charset="0"/>
              </a:rPr>
              <a:t>8- </a:t>
            </a:r>
            <a:r>
              <a:rPr lang="ar-SA" sz="2400" b="1" dirty="0">
                <a:solidFill>
                  <a:prstClr val="black"/>
                </a:solidFill>
                <a:latin typeface="Times New Roman" panose="02020603050405020304" pitchFamily="18" charset="0"/>
                <a:ea typeface="Times New Roman" panose="02020603050405020304" pitchFamily="18" charset="0"/>
              </a:rPr>
              <a:t>يسعى التحليل  - </a:t>
            </a:r>
            <a:r>
              <a:rPr lang="ar-SA" sz="2400" b="1" dirty="0">
                <a:solidFill>
                  <a:prstClr val="black"/>
                </a:solidFill>
                <a:latin typeface="Simplified Arabic" panose="02020603050405020304" pitchFamily="18" charset="-78"/>
                <a:ea typeface="Times New Roman" panose="02020603050405020304" pitchFamily="18" charset="0"/>
              </a:rPr>
              <a:t>إضافة لشرح الخبر وتفسيره - إلى إيجاد مقابلة بين هذا الخبر وغيره من الأخبار الأخرى المتعلقة بالموضوع نفسه أو القضية ذاتها سواء كانت متوافقة معه أو معارضة له ، حتى يسهل على المستمع إجراء المقارنة والاستنتاج المنطقى والخروج برأي </a:t>
            </a:r>
            <a:r>
              <a:rPr lang="ar-SA" sz="2400" b="1" dirty="0" smtClean="0">
                <a:solidFill>
                  <a:prstClr val="black"/>
                </a:solidFill>
                <a:latin typeface="Simplified Arabic" panose="02020603050405020304" pitchFamily="18" charset="-78"/>
                <a:ea typeface="Times New Roman" panose="02020603050405020304" pitchFamily="18" charset="0"/>
              </a:rPr>
              <a:t>مستقل.</a:t>
            </a:r>
            <a:endParaRPr lang="ar-EG" sz="2400" b="1" dirty="0" smtClean="0">
              <a:solidFill>
                <a:prstClr val="black"/>
              </a:solidFill>
              <a:latin typeface="Simplified Arabic" panose="02020603050405020304" pitchFamily="18" charset="-78"/>
              <a:ea typeface="Times New Roman" panose="02020603050405020304" pitchFamily="18" charset="0"/>
            </a:endParaRPr>
          </a:p>
          <a:p>
            <a:pPr marL="447675" lvl="0" algn="justLow" rtl="1"/>
            <a:endParaRPr lang="ar-EG" sz="2400" b="1" dirty="0" smtClean="0">
              <a:solidFill>
                <a:prstClr val="black"/>
              </a:solidFill>
              <a:latin typeface="Times New Roman" panose="02020603050405020304" pitchFamily="18" charset="0"/>
              <a:ea typeface="Times New Roman" panose="02020603050405020304" pitchFamily="18" charset="0"/>
            </a:endParaRPr>
          </a:p>
          <a:p>
            <a:pPr marL="447675" lvl="0" algn="justLow" rtl="1"/>
            <a:r>
              <a:rPr lang="ar-EG" sz="2400" b="1" dirty="0" smtClean="0">
                <a:solidFill>
                  <a:prstClr val="black"/>
                </a:solidFill>
                <a:latin typeface="Times New Roman" panose="02020603050405020304" pitchFamily="18" charset="0"/>
                <a:ea typeface="Times New Roman" panose="02020603050405020304" pitchFamily="18" charset="0"/>
              </a:rPr>
              <a:t>9-</a:t>
            </a:r>
            <a:r>
              <a:rPr lang="ar-SA" sz="2400" b="1" dirty="0" smtClean="0">
                <a:latin typeface="Times New Roman" panose="02020603050405020304" pitchFamily="18" charset="0"/>
                <a:ea typeface="Times New Roman" panose="02020603050405020304" pitchFamily="18" charset="0"/>
              </a:rPr>
              <a:t>إذا </a:t>
            </a:r>
            <a:r>
              <a:rPr lang="ar-SA" sz="2400" b="1" dirty="0">
                <a:latin typeface="Times New Roman" panose="02020603050405020304" pitchFamily="18" charset="0"/>
                <a:ea typeface="Times New Roman" panose="02020603050405020304" pitchFamily="18" charset="0"/>
              </a:rPr>
              <a:t>كان المحلل يسعى جاهدا لكى يكون موضوعيا ومحايدا وغير منحاز، فإن أسلوبه فى شرح وتفسير الخبر والتركيز على زوايا معينة، يحمل رأيا غير مباشر، لذا فإن التجرد والحياد الكامل عند كتابة التحليل الإخباري يندر تحقيقه فى الإذاعات الحكومية والمستقلة على حد سواء </a:t>
            </a:r>
            <a:r>
              <a:rPr lang="ar-SA" sz="2400" b="1" dirty="0" smtClean="0">
                <a:latin typeface="Times New Roman" panose="02020603050405020304" pitchFamily="18" charset="0"/>
                <a:ea typeface="Times New Roman" panose="02020603050405020304" pitchFamily="18" charset="0"/>
              </a:rPr>
              <a:t>.</a:t>
            </a:r>
            <a:endParaRPr lang="ar-EG" sz="2400" b="1" dirty="0" smtClean="0">
              <a:latin typeface="Times New Roman" panose="02020603050405020304" pitchFamily="18" charset="0"/>
              <a:ea typeface="Times New Roman" panose="02020603050405020304" pitchFamily="18" charset="0"/>
            </a:endParaRPr>
          </a:p>
          <a:p>
            <a:pPr marL="447675" lvl="0" algn="justLow" rtl="1"/>
            <a:endParaRPr lang="ar-EG" sz="2400" b="1" dirty="0">
              <a:latin typeface="Times New Roman" panose="02020603050405020304" pitchFamily="18" charset="0"/>
              <a:ea typeface="Times New Roman" panose="02020603050405020304" pitchFamily="18" charset="0"/>
            </a:endParaRPr>
          </a:p>
          <a:p>
            <a:pPr marL="447675" lvl="0" algn="justLow" rtl="1"/>
            <a:r>
              <a:rPr lang="ar-EG" sz="2400" b="1" dirty="0" smtClean="0">
                <a:latin typeface="Times New Roman" panose="02020603050405020304" pitchFamily="18" charset="0"/>
                <a:ea typeface="Times New Roman" panose="02020603050405020304" pitchFamily="18" charset="0"/>
              </a:rPr>
              <a:t>10</a:t>
            </a:r>
            <a:r>
              <a:rPr lang="ar-SA" sz="2400" b="1" dirty="0" smtClean="0">
                <a:latin typeface="Times New Roman" panose="02020603050405020304" pitchFamily="18" charset="0"/>
                <a:ea typeface="Times New Roman" panose="02020603050405020304" pitchFamily="18" charset="0"/>
              </a:rPr>
              <a:t>مدة </a:t>
            </a:r>
            <a:r>
              <a:rPr lang="ar-SA" sz="2400" b="1" dirty="0">
                <a:latin typeface="Times New Roman" panose="02020603050405020304" pitchFamily="18" charset="0"/>
                <a:ea typeface="Times New Roman" panose="02020603050405020304" pitchFamily="18" charset="0"/>
              </a:rPr>
              <a:t>التحليل تتراوح بين ثلاث أو خمس دقائق، ويتولى تحريره أحد محررى النشرة الذى يلتزم فى كتابته بأسلوب الكتابة للراديو والتليفزيون وهو الأسلوب البسيط الواضح الذى يقدم به شرحه للخبر الى الجمهور </a:t>
            </a:r>
            <a:endParaRPr lang="ar-EG" sz="2400" b="1" dirty="0" smtClean="0">
              <a:latin typeface="Times New Roman" panose="02020603050405020304" pitchFamily="18" charset="0"/>
              <a:ea typeface="Times New Roman" panose="02020603050405020304" pitchFamily="18" charset="0"/>
            </a:endParaRPr>
          </a:p>
          <a:p>
            <a:pPr marL="447675" lvl="0" algn="justLow" rtl="1"/>
            <a:endParaRPr lang="ar-EG"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711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D0B1332-4C85-411E-AE67-48245223F0E1}"/>
              </a:ext>
            </a:extLst>
          </p:cNvPr>
          <p:cNvSpPr/>
          <p:nvPr/>
        </p:nvSpPr>
        <p:spPr>
          <a:xfrm>
            <a:off x="2099482" y="114752"/>
            <a:ext cx="9946432" cy="5484578"/>
          </a:xfrm>
          <a:prstGeom prst="rect">
            <a:avLst/>
          </a:prstGeom>
        </p:spPr>
        <p:txBody>
          <a:bodyPr wrap="square">
            <a:spAutoFit/>
          </a:bodyPr>
          <a:lstStyle/>
          <a:p>
            <a:pPr algn="justLow" rtl="1">
              <a:lnSpc>
                <a:spcPct val="120000"/>
              </a:lnSpc>
              <a:spcAft>
                <a:spcPts val="0"/>
              </a:spcAft>
            </a:pPr>
            <a:r>
              <a:rPr lang="ar-SA" sz="3200" b="1" dirty="0">
                <a:solidFill>
                  <a:srgbClr val="FF0000"/>
                </a:solidFill>
                <a:latin typeface="Times New Roman" panose="02020603050405020304" pitchFamily="18" charset="0"/>
                <a:ea typeface="Times New Roman" panose="02020603050405020304" pitchFamily="18" charset="0"/>
              </a:rPr>
              <a:t>التعليق الإخباري:</a:t>
            </a:r>
            <a:endParaRPr lang="en-US" sz="3200" dirty="0">
              <a:latin typeface="Times New Roman" panose="02020603050405020304" pitchFamily="18" charset="0"/>
              <a:ea typeface="Times New Roman" panose="02020603050405020304" pitchFamily="18" charset="0"/>
            </a:endParaRPr>
          </a:p>
          <a:p>
            <a:pPr algn="justLow" rtl="1">
              <a:lnSpc>
                <a:spcPct val="200000"/>
              </a:lnSpc>
              <a:spcAft>
                <a:spcPts val="0"/>
              </a:spcAft>
            </a:pPr>
            <a:r>
              <a:rPr lang="ar-SA" sz="2400" b="1" dirty="0">
                <a:latin typeface="Times New Roman" panose="02020603050405020304" pitchFamily="18" charset="0"/>
                <a:ea typeface="Times New Roman" panose="02020603050405020304" pitchFamily="18" charset="0"/>
              </a:rPr>
              <a:t>هو حديث إخبارى مباشر يكتبه شخص متخصص للتعبير عن رأي معين فى قضية أو حدث معين، فالتعليق إذن يقوم على الرأي، أو هو تعبير عن الرأي من خلال اختيار لفكرة أو حدث مهم بهدف التأثير على الجمهور وإيجاد رأي عام مؤيد لهذا الرأي.</a:t>
            </a:r>
            <a:endParaRPr lang="en-US" sz="2400" b="1" dirty="0">
              <a:latin typeface="Times New Roman" panose="02020603050405020304" pitchFamily="18" charset="0"/>
              <a:ea typeface="Times New Roman" panose="02020603050405020304" pitchFamily="18" charset="0"/>
            </a:endParaRPr>
          </a:p>
          <a:p>
            <a:pPr algn="justLow" rtl="1">
              <a:lnSpc>
                <a:spcPct val="200000"/>
              </a:lnSpc>
              <a:spcAft>
                <a:spcPts val="0"/>
              </a:spcAft>
            </a:pPr>
            <a:r>
              <a:rPr lang="ar-SA" sz="2400" b="1" dirty="0" smtClean="0">
                <a:latin typeface="Times New Roman" panose="02020603050405020304" pitchFamily="18" charset="0"/>
                <a:ea typeface="Times New Roman" panose="02020603050405020304" pitchFamily="18" charset="0"/>
              </a:rPr>
              <a:t>تختلف </a:t>
            </a:r>
            <a:r>
              <a:rPr lang="ar-SA" sz="2400" b="1" dirty="0">
                <a:latin typeface="Times New Roman" panose="02020603050405020304" pitchFamily="18" charset="0"/>
                <a:ea typeface="Times New Roman" panose="02020603050405020304" pitchFamily="18" charset="0"/>
              </a:rPr>
              <a:t>اتجاهات التعليق واختيار موضوعاته من نظام إعلامى إلى نظام آخر، ويعبر التعليق عن رأي المحطة الإذاعية التى تقدمه، أو عن رأي النظام الحاكم، ولكن ليس شرطاً أن يكون التعليق على نبأ سياسى فقد يتناول حدثاً اقتصادياً أو ثقافياً أو اجتماعياً أو حتى رياضياً</a:t>
            </a:r>
            <a:r>
              <a:rPr lang="ar-SA" sz="2400" b="1" dirty="0" smtClean="0">
                <a:latin typeface="Times New Roman" panose="02020603050405020304" pitchFamily="18" charset="0"/>
                <a:ea typeface="Times New Roman" panose="02020603050405020304" pitchFamily="18" charset="0"/>
              </a:rPr>
              <a:t>.</a:t>
            </a:r>
            <a:endParaRPr lang="ar-EG" sz="2000" dirty="0">
              <a:effectLst/>
              <a:latin typeface="Times New Roman" panose="02020603050405020304" pitchFamily="18" charset="0"/>
              <a:ea typeface="Times New Roman" panose="02020603050405020304" pitchFamily="18" charset="0"/>
            </a:endParaRPr>
          </a:p>
          <a:p>
            <a:pPr algn="justLow" rtl="1">
              <a:lnSpc>
                <a:spcPct val="120000"/>
              </a:lnSpc>
              <a:spcAft>
                <a:spcPts val="0"/>
              </a:spcAft>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2982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828A1CD-D191-4B98-99FE-5324FD583FA4}"/>
              </a:ext>
            </a:extLst>
          </p:cNvPr>
          <p:cNvSpPr/>
          <p:nvPr/>
        </p:nvSpPr>
        <p:spPr>
          <a:xfrm>
            <a:off x="385074" y="267881"/>
            <a:ext cx="10543122" cy="5278368"/>
          </a:xfrm>
          <a:prstGeom prst="rect">
            <a:avLst/>
          </a:prstGeom>
        </p:spPr>
        <p:txBody>
          <a:bodyPr wrap="square">
            <a:spAutoFit/>
          </a:bodyPr>
          <a:lstStyle/>
          <a:p>
            <a:pPr lvl="0" algn="r">
              <a:spcAft>
                <a:spcPts val="1200"/>
              </a:spcAft>
            </a:pPr>
            <a:r>
              <a:rPr lang="ar-EG" sz="3200" b="1" dirty="0" smtClean="0">
                <a:solidFill>
                  <a:srgbClr val="FF0000"/>
                </a:solidFill>
                <a:latin typeface="Times New Roman" panose="02020603050405020304" pitchFamily="18" charset="0"/>
                <a:ea typeface="Times New Roman" panose="02020603050405020304" pitchFamily="18" charset="0"/>
              </a:rPr>
              <a:t>   تابع: </a:t>
            </a:r>
            <a:r>
              <a:rPr lang="ar-SA" sz="3200" b="1" dirty="0" smtClean="0">
                <a:solidFill>
                  <a:srgbClr val="FF0000"/>
                </a:solidFill>
                <a:latin typeface="Times New Roman" panose="02020603050405020304" pitchFamily="18" charset="0"/>
                <a:ea typeface="Times New Roman" panose="02020603050405020304" pitchFamily="18" charset="0"/>
              </a:rPr>
              <a:t>التعليق </a:t>
            </a:r>
            <a:r>
              <a:rPr lang="ar-SA" sz="3200" b="1" dirty="0">
                <a:solidFill>
                  <a:srgbClr val="FF0000"/>
                </a:solidFill>
                <a:latin typeface="Times New Roman" panose="02020603050405020304" pitchFamily="18" charset="0"/>
                <a:ea typeface="Times New Roman" panose="02020603050405020304" pitchFamily="18" charset="0"/>
              </a:rPr>
              <a:t>الإخباري</a:t>
            </a:r>
            <a:endParaRPr lang="en-GB" sz="2000" dirty="0" smtClean="0">
              <a:solidFill>
                <a:prstClr val="black"/>
              </a:solidFill>
              <a:latin typeface="Times New Roman" panose="02020603050405020304" pitchFamily="18" charset="0"/>
              <a:ea typeface="Times New Roman" panose="02020603050405020304" pitchFamily="18" charset="0"/>
            </a:endParaRPr>
          </a:p>
          <a:p>
            <a:pPr lvl="1" algn="r">
              <a:lnSpc>
                <a:spcPct val="150000"/>
              </a:lnSpc>
              <a:spcAft>
                <a:spcPts val="1200"/>
              </a:spcAft>
            </a:pPr>
            <a:r>
              <a:rPr lang="ar-EG" sz="2200" b="1" dirty="0" smtClean="0">
                <a:solidFill>
                  <a:prstClr val="black"/>
                </a:solidFill>
                <a:latin typeface="Times New Roman" panose="02020603050405020304" pitchFamily="18" charset="0"/>
                <a:ea typeface="Times New Roman" panose="02020603050405020304" pitchFamily="18" charset="0"/>
              </a:rPr>
              <a:t>1 -</a:t>
            </a:r>
            <a:r>
              <a:rPr lang="ar-EG" sz="2400" b="1" dirty="0" smtClean="0">
                <a:solidFill>
                  <a:prstClr val="black"/>
                </a:solidFill>
                <a:latin typeface="Times New Roman" panose="02020603050405020304" pitchFamily="18" charset="0"/>
                <a:ea typeface="Times New Roman" panose="02020603050405020304" pitchFamily="18" charset="0"/>
              </a:rPr>
              <a:t>ا</a:t>
            </a:r>
            <a:r>
              <a:rPr lang="ar-SA" sz="2400" b="1" dirty="0" smtClean="0">
                <a:solidFill>
                  <a:prstClr val="black"/>
                </a:solidFill>
                <a:latin typeface="Times New Roman" panose="02020603050405020304" pitchFamily="18" charset="0"/>
                <a:ea typeface="Times New Roman" panose="02020603050405020304" pitchFamily="18" charset="0"/>
              </a:rPr>
              <a:t>لتعليق </a:t>
            </a:r>
            <a:r>
              <a:rPr lang="ar-SA" sz="2400" b="1" dirty="0">
                <a:solidFill>
                  <a:prstClr val="black"/>
                </a:solidFill>
                <a:latin typeface="Times New Roman" panose="02020603050405020304" pitchFamily="18" charset="0"/>
                <a:ea typeface="Times New Roman" panose="02020603050405020304" pitchFamily="18" charset="0"/>
              </a:rPr>
              <a:t>الإخباري هو دعوة إلى اعتناق رأي معين، لذا لابد أن يكون مقنعاً يستند </a:t>
            </a:r>
            <a:r>
              <a:rPr lang="ar-SA" sz="2400" b="1" dirty="0" smtClean="0">
                <a:solidFill>
                  <a:prstClr val="black"/>
                </a:solidFill>
                <a:latin typeface="Times New Roman" panose="02020603050405020304" pitchFamily="18" charset="0"/>
                <a:ea typeface="Times New Roman" panose="02020603050405020304" pitchFamily="18" charset="0"/>
              </a:rPr>
              <a:t>إلى </a:t>
            </a:r>
            <a:r>
              <a:rPr lang="ar-SA" sz="2400" b="1" dirty="0">
                <a:solidFill>
                  <a:prstClr val="black"/>
                </a:solidFill>
                <a:latin typeface="Times New Roman" panose="02020603050405020304" pitchFamily="18" charset="0"/>
                <a:ea typeface="Times New Roman" panose="02020603050405020304" pitchFamily="18" charset="0"/>
              </a:rPr>
              <a:t>قوة المنطق والحجة، والمعلق السياسى واسع الإطلاع يعرف اتجاهات الجماهير التى يتوجه إليها. </a:t>
            </a:r>
            <a:endParaRPr lang="ar-SA" sz="2400" b="1" dirty="0">
              <a:solidFill>
                <a:prstClr val="black"/>
              </a:solidFill>
            </a:endParaRPr>
          </a:p>
          <a:p>
            <a:pPr algn="justLow" rtl="1">
              <a:lnSpc>
                <a:spcPct val="150000"/>
              </a:lnSpc>
              <a:spcAft>
                <a:spcPts val="0"/>
              </a:spcAft>
            </a:pPr>
            <a:r>
              <a:rPr lang="ar-EG" sz="2400" b="1" dirty="0" smtClean="0">
                <a:latin typeface="Times New Roman" panose="02020603050405020304" pitchFamily="18" charset="0"/>
                <a:ea typeface="Times New Roman" panose="02020603050405020304" pitchFamily="18" charset="0"/>
              </a:rPr>
              <a:t>  2-</a:t>
            </a:r>
            <a:r>
              <a:rPr lang="ar-SA" sz="2400" b="1" dirty="0" smtClean="0">
                <a:latin typeface="Times New Roman" panose="02020603050405020304" pitchFamily="18" charset="0"/>
                <a:ea typeface="Times New Roman" panose="02020603050405020304" pitchFamily="18" charset="0"/>
              </a:rPr>
              <a:t>والتعليق </a:t>
            </a:r>
            <a:r>
              <a:rPr lang="ar-SA" sz="2400" b="1" dirty="0">
                <a:latin typeface="Times New Roman" panose="02020603050405020304" pitchFamily="18" charset="0"/>
                <a:ea typeface="Times New Roman" panose="02020603050405020304" pitchFamily="18" charset="0"/>
              </a:rPr>
              <a:t>جزء من العمل الإخباري، وقد </a:t>
            </a:r>
            <a:r>
              <a:rPr lang="ar-SA" sz="2400" b="1" dirty="0" smtClean="0">
                <a:latin typeface="Times New Roman" panose="02020603050405020304" pitchFamily="18" charset="0"/>
                <a:ea typeface="Times New Roman" panose="02020603050405020304" pitchFamily="18" charset="0"/>
              </a:rPr>
              <a:t>مصاحباً </a:t>
            </a:r>
            <a:r>
              <a:rPr lang="ar-SA" sz="2400" b="1" dirty="0">
                <a:latin typeface="Times New Roman" panose="02020603050405020304" pitchFamily="18" charset="0"/>
                <a:ea typeface="Times New Roman" panose="02020603050405020304" pitchFamily="18" charset="0"/>
              </a:rPr>
              <a:t>للخبر الإذاعي فى النشرة على صورة تعقيب أو تذييل الخبر، وقد لا تتسع النشرة لهذا التعليق فيخصص له وقت آخر خارج النشرة </a:t>
            </a:r>
            <a:r>
              <a:rPr lang="ar-SA" sz="2400" b="1" dirty="0" smtClean="0">
                <a:latin typeface="Times New Roman" panose="02020603050405020304" pitchFamily="18" charset="0"/>
                <a:ea typeface="Times New Roman" panose="02020603050405020304" pitchFamily="18" charset="0"/>
              </a:rPr>
              <a:t>كما </a:t>
            </a:r>
            <a:r>
              <a:rPr lang="ar-SA" sz="2400" b="1" dirty="0">
                <a:latin typeface="Times New Roman" panose="02020603050405020304" pitchFamily="18" charset="0"/>
                <a:ea typeface="Times New Roman" panose="02020603050405020304" pitchFamily="18" charset="0"/>
              </a:rPr>
              <a:t>أنه ليست كل الأخبار تحتاج إلىيأتى  تعليق، فأخبار الحوادث من صدامات وقتل وأخبار الشخصيات المتعلقة بسفرهم ووفاتهم لا تحتاج إلى تعليق .. أما القرارات السياسية أو الاقتصادية أو القضايا والمشكلات الاجتماعية فأغلبها </a:t>
            </a:r>
            <a:r>
              <a:rPr lang="ar-EG" sz="2400" b="1" dirty="0" smtClean="0">
                <a:latin typeface="Times New Roman" panose="02020603050405020304" pitchFamily="18" charset="0"/>
                <a:ea typeface="Times New Roman" panose="02020603050405020304" pitchFamily="18" charset="0"/>
              </a:rPr>
              <a:t>يح</a:t>
            </a:r>
            <a:r>
              <a:rPr lang="ar-SA" sz="2400" b="1" dirty="0" smtClean="0">
                <a:latin typeface="Times New Roman" panose="02020603050405020304" pitchFamily="18" charset="0"/>
                <a:ea typeface="Times New Roman" panose="02020603050405020304" pitchFamily="18" charset="0"/>
              </a:rPr>
              <a:t>تاج </a:t>
            </a:r>
            <a:r>
              <a:rPr lang="ar-SA" sz="2400" b="1" dirty="0">
                <a:latin typeface="Times New Roman" panose="02020603050405020304" pitchFamily="18" charset="0"/>
                <a:ea typeface="Times New Roman" panose="02020603050405020304" pitchFamily="18" charset="0"/>
              </a:rPr>
              <a:t>إلى </a:t>
            </a:r>
            <a:r>
              <a:rPr lang="ar-SA" sz="2400" b="1" dirty="0" smtClean="0">
                <a:latin typeface="Times New Roman" panose="02020603050405020304" pitchFamily="18" charset="0"/>
                <a:ea typeface="Times New Roman" panose="02020603050405020304" pitchFamily="18" charset="0"/>
              </a:rPr>
              <a:t>تعليق.</a:t>
            </a:r>
            <a:endParaRPr lang="ar-EG" sz="2400" b="1" dirty="0" smtClean="0">
              <a:latin typeface="Times New Roman" panose="02020603050405020304" pitchFamily="18" charset="0"/>
              <a:ea typeface="Times New Roman" panose="02020603050405020304" pitchFamily="18" charset="0"/>
            </a:endParaRPr>
          </a:p>
          <a:p>
            <a:pPr algn="justLow" rtl="1">
              <a:lnSpc>
                <a:spcPct val="150000"/>
              </a:lnSpc>
              <a:spcAft>
                <a:spcPts val="0"/>
              </a:spcAft>
            </a:pPr>
            <a:endParaRPr lang="en-US"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2982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1B1C904-059B-4C5E-90A5-F17FBA75F3D8}"/>
              </a:ext>
            </a:extLst>
          </p:cNvPr>
          <p:cNvSpPr/>
          <p:nvPr/>
        </p:nvSpPr>
        <p:spPr>
          <a:xfrm>
            <a:off x="1014762" y="358410"/>
            <a:ext cx="10947084" cy="5170646"/>
          </a:xfrm>
          <a:prstGeom prst="rect">
            <a:avLst/>
          </a:prstGeom>
        </p:spPr>
        <p:txBody>
          <a:bodyPr wrap="square">
            <a:spAutoFit/>
          </a:bodyPr>
          <a:lstStyle/>
          <a:p>
            <a:pPr lvl="0" algn="r">
              <a:spcAft>
                <a:spcPts val="1200"/>
              </a:spcAft>
            </a:pPr>
            <a:r>
              <a:rPr lang="ar-EG" sz="3200" b="1" dirty="0">
                <a:solidFill>
                  <a:srgbClr val="FF0000"/>
                </a:solidFill>
                <a:latin typeface="Times New Roman" panose="02020603050405020304" pitchFamily="18" charset="0"/>
                <a:ea typeface="Times New Roman" panose="02020603050405020304" pitchFamily="18" charset="0"/>
              </a:rPr>
              <a:t>تابع: </a:t>
            </a:r>
            <a:r>
              <a:rPr lang="ar-SA" sz="3200" b="1" dirty="0">
                <a:solidFill>
                  <a:srgbClr val="FF0000"/>
                </a:solidFill>
                <a:latin typeface="Times New Roman" panose="02020603050405020304" pitchFamily="18" charset="0"/>
                <a:ea typeface="Times New Roman" panose="02020603050405020304" pitchFamily="18" charset="0"/>
              </a:rPr>
              <a:t>التعليق الإخباري</a:t>
            </a:r>
            <a:endParaRPr lang="en-GB" sz="2000" dirty="0">
              <a:solidFill>
                <a:prstClr val="black"/>
              </a:solidFill>
              <a:latin typeface="Times New Roman" panose="02020603050405020304" pitchFamily="18" charset="0"/>
              <a:ea typeface="Times New Roman" panose="02020603050405020304" pitchFamily="18" charset="0"/>
            </a:endParaRPr>
          </a:p>
          <a:p>
            <a:pPr algn="just" rtl="1">
              <a:lnSpc>
                <a:spcPct val="200000"/>
              </a:lnSpc>
              <a:spcAft>
                <a:spcPts val="0"/>
              </a:spcAft>
            </a:pPr>
            <a:r>
              <a:rPr lang="ar-SA" sz="2400" b="1" dirty="0" smtClean="0">
                <a:latin typeface="Times New Roman" panose="02020603050405020304" pitchFamily="18" charset="0"/>
                <a:ea typeface="Times New Roman" panose="02020603050405020304" pitchFamily="18" charset="0"/>
              </a:rPr>
              <a:t>ويستخدم </a:t>
            </a:r>
            <a:r>
              <a:rPr lang="ar-SA" sz="2400" b="1" dirty="0">
                <a:latin typeface="Times New Roman" panose="02020603050405020304" pitchFamily="18" charset="0"/>
                <a:ea typeface="Times New Roman" panose="02020603050405020304" pitchFamily="18" charset="0"/>
              </a:rPr>
              <a:t>التعليق</a:t>
            </a:r>
            <a:r>
              <a:rPr lang="en-US" sz="2400" b="1" dirty="0">
                <a:latin typeface="Times New Roman" panose="02020603050405020304" pitchFamily="18" charset="0"/>
                <a:ea typeface="Times New Roman" panose="02020603050405020304" pitchFamily="18" charset="0"/>
              </a:rPr>
              <a:t> - </a:t>
            </a:r>
            <a:r>
              <a:rPr lang="ar-SA" sz="2400" b="1" dirty="0">
                <a:latin typeface="Times New Roman" panose="02020603050405020304" pitchFamily="18" charset="0"/>
                <a:ea typeface="Times New Roman" panose="02020603050405020304" pitchFamily="18" charset="0"/>
              </a:rPr>
              <a:t>أيضا - فى بعض البرامج التليفزيونية الإخبارية الفلمية كالتحقيقات والمجلات الإخبارية والأفلام التسجيلية التى تقوم برصد أحداث معينة من أماكنها، لكى تعطى انطباعا عما يجرى هناك من تطورات، وفى هذه الحالة فإن المعلق يمكنه أن يمهد بالتعليق المسبق لالتقاط اللقطات  كالتقدمة لها، فيبرز انطباعاته عن الأحداث معرفا بالمكان والزمان، وأهم التطورات والعناصر، فإن كانت الأحداث متنقلة فى أمكان عديدة بحيث يصعب متابعتها، ففى هذه الحالة يمكنه تسجيل التعليق الصوتى بعد الانتهاء من التصوير أو يقوم المذيع بعملية التعليق من الاستوديو.</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2982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6D74EB4-D40C-4970-B0E4-A0616C6C4667}"/>
              </a:ext>
            </a:extLst>
          </p:cNvPr>
          <p:cNvSpPr/>
          <p:nvPr/>
        </p:nvSpPr>
        <p:spPr>
          <a:xfrm>
            <a:off x="524107" y="382065"/>
            <a:ext cx="11391084" cy="3508653"/>
          </a:xfrm>
          <a:prstGeom prst="rect">
            <a:avLst/>
          </a:prstGeom>
        </p:spPr>
        <p:txBody>
          <a:bodyPr wrap="square">
            <a:spAutoFit/>
          </a:bodyPr>
          <a:lstStyle/>
          <a:p>
            <a:pPr lvl="0" algn="r">
              <a:spcAft>
                <a:spcPts val="1200"/>
              </a:spcAft>
            </a:pPr>
            <a:r>
              <a:rPr lang="ar-EG" sz="3200" b="1" dirty="0">
                <a:solidFill>
                  <a:srgbClr val="FF0000"/>
                </a:solidFill>
                <a:latin typeface="Times New Roman" panose="02020603050405020304" pitchFamily="18" charset="0"/>
                <a:ea typeface="Times New Roman" panose="02020603050405020304" pitchFamily="18" charset="0"/>
              </a:rPr>
              <a:t>تابع: </a:t>
            </a:r>
            <a:r>
              <a:rPr lang="ar-SA" sz="3200" b="1" dirty="0">
                <a:solidFill>
                  <a:srgbClr val="FF0000"/>
                </a:solidFill>
                <a:latin typeface="Times New Roman" panose="02020603050405020304" pitchFamily="18" charset="0"/>
                <a:ea typeface="Times New Roman" panose="02020603050405020304" pitchFamily="18" charset="0"/>
              </a:rPr>
              <a:t>التعليق الإخباري</a:t>
            </a:r>
            <a:endParaRPr lang="en-GB" sz="2000" dirty="0">
              <a:solidFill>
                <a:prstClr val="black"/>
              </a:solidFill>
              <a:latin typeface="Times New Roman" panose="02020603050405020304" pitchFamily="18" charset="0"/>
              <a:ea typeface="Times New Roman" panose="02020603050405020304" pitchFamily="18" charset="0"/>
            </a:endParaRPr>
          </a:p>
          <a:p>
            <a:pPr algn="just" rtl="1">
              <a:lnSpc>
                <a:spcPct val="150000"/>
              </a:lnSpc>
              <a:spcAft>
                <a:spcPts val="0"/>
              </a:spcAft>
            </a:pPr>
            <a:r>
              <a:rPr lang="ar-SA" sz="2000" b="1" dirty="0" smtClean="0">
                <a:latin typeface="Times New Roman" panose="02020603050405020304" pitchFamily="18" charset="0"/>
                <a:ea typeface="Times New Roman" panose="02020603050405020304" pitchFamily="18" charset="0"/>
              </a:rPr>
              <a:t>وينبغى </a:t>
            </a:r>
            <a:r>
              <a:rPr lang="ar-SA" sz="2000" b="1" dirty="0">
                <a:latin typeface="Times New Roman" panose="02020603050405020304" pitchFamily="18" charset="0"/>
                <a:ea typeface="Times New Roman" panose="02020603050405020304" pitchFamily="18" charset="0"/>
              </a:rPr>
              <a:t>أن يرشد المعلق استخدام الكلمات بحيث تؤدى دورها فى تقديم المعلومات المهمة التى نريد توصيلها للجمهور بلا تكرار، وإنما بإضافات جديدة لا يمكن للصورة أن تؤديها بالشرح والتوضيح</a:t>
            </a:r>
            <a:r>
              <a:rPr lang="ar-SA" sz="2000" b="1" dirty="0" smtClean="0">
                <a:latin typeface="Times New Roman" panose="02020603050405020304" pitchFamily="18" charset="0"/>
                <a:ea typeface="Times New Roman" panose="02020603050405020304" pitchFamily="18" charset="0"/>
              </a:rPr>
              <a:t>.</a:t>
            </a:r>
            <a:endParaRPr lang="en-GB" sz="2000" b="1" dirty="0" smtClean="0">
              <a:latin typeface="Times New Roman" panose="02020603050405020304" pitchFamily="18" charset="0"/>
              <a:ea typeface="Times New Roman" panose="02020603050405020304" pitchFamily="18" charset="0"/>
            </a:endParaRPr>
          </a:p>
          <a:p>
            <a:pPr algn="just" rtl="1">
              <a:lnSpc>
                <a:spcPct val="150000"/>
              </a:lnSpc>
              <a:spcAft>
                <a:spcPts val="0"/>
              </a:spcAft>
            </a:pPr>
            <a:endParaRPr lang="en-GB" sz="2000" b="1" dirty="0" smtClean="0">
              <a:latin typeface="Times New Roman" panose="02020603050405020304" pitchFamily="18" charset="0"/>
              <a:ea typeface="Times New Roman" panose="02020603050405020304" pitchFamily="18" charset="0"/>
            </a:endParaRPr>
          </a:p>
          <a:p>
            <a:pPr lvl="0" algn="just" rtl="1">
              <a:lnSpc>
                <a:spcPct val="150000"/>
              </a:lnSpc>
            </a:pPr>
            <a:r>
              <a:rPr lang="ar-SA" sz="2000" b="1" dirty="0">
                <a:solidFill>
                  <a:prstClr val="black"/>
                </a:solidFill>
                <a:latin typeface="Times New Roman" panose="02020603050405020304" pitchFamily="18" charset="0"/>
                <a:ea typeface="Times New Roman" panose="02020603050405020304" pitchFamily="18" charset="0"/>
              </a:rPr>
              <a:t>وهنا يبرز الفرق واضحا بين التعليق فى كل من الراديو والتليفزيون، فمعلق الراديو يشرح كل شئ بالكلمات، ويحول الصور إلى كلمات حية تجعل الجمهور يرى بأذنه ما لا يراه بعينيه، أما معلق التليفزيون فيقوم بالتقديم للمشهد، ثم يفسح المجال للصورة لتعبر بذاتها عما لا تسعف الكلمات فى التعبير عنه أحيانا، ولكن سواء كان التعليق لخبر اذاعي أو تليفزيوني يجب الالتزام بقواعد الكتابة  للراديو والتليفزيون </a:t>
            </a:r>
            <a:r>
              <a:rPr lang="en-GB" sz="2000" b="1" dirty="0" smtClean="0">
                <a:solidFill>
                  <a:prstClr val="black"/>
                </a:solidFill>
                <a:latin typeface="Times New Roman" panose="02020603050405020304" pitchFamily="18" charset="0"/>
                <a:ea typeface="Times New Roman" panose="02020603050405020304" pitchFamily="18" charset="0"/>
              </a:rPr>
              <a:t>.</a:t>
            </a:r>
            <a:endParaRPr lang="en-US" sz="20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7824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03D7BF6-EE30-4E8E-8E9D-9DC58E883D7C}"/>
              </a:ext>
            </a:extLst>
          </p:cNvPr>
          <p:cNvSpPr/>
          <p:nvPr/>
        </p:nvSpPr>
        <p:spPr>
          <a:xfrm>
            <a:off x="2211060" y="196274"/>
            <a:ext cx="9787812" cy="5299912"/>
          </a:xfrm>
          <a:prstGeom prst="rect">
            <a:avLst/>
          </a:prstGeom>
        </p:spPr>
        <p:txBody>
          <a:bodyPr wrap="square">
            <a:spAutoFit/>
          </a:bodyPr>
          <a:lstStyle/>
          <a:p>
            <a:pPr algn="r" rtl="1">
              <a:lnSpc>
                <a:spcPct val="12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rPr>
              <a:t>ضوابط التعليق الإخباري:</a:t>
            </a:r>
            <a:endParaRPr lang="en-US" sz="2400" dirty="0">
              <a:solidFill>
                <a:srgbClr val="FF0000"/>
              </a:solidFill>
              <a:latin typeface="Times New Roman" panose="02020603050405020304" pitchFamily="18" charset="0"/>
              <a:ea typeface="Times New Roman" panose="02020603050405020304" pitchFamily="18" charset="0"/>
            </a:endParaRPr>
          </a:p>
          <a:p>
            <a:pPr algn="just" rtl="1">
              <a:lnSpc>
                <a:spcPct val="150000"/>
              </a:lnSpc>
              <a:spcAft>
                <a:spcPts val="0"/>
              </a:spcAft>
            </a:pPr>
            <a:r>
              <a:rPr lang="ar-SA" sz="2400" b="1" dirty="0">
                <a:latin typeface="Times New Roman" panose="02020603050405020304" pitchFamily="18" charset="0"/>
                <a:ea typeface="Times New Roman" panose="02020603050405020304" pitchFamily="18" charset="0"/>
              </a:rPr>
              <a:t>يجب أن يراعي التعليق الإخباري مجموعة من الضوابط الهامة، إذا أنه يمثل في الغالب وجهة النظر والرؤية الرسمية تجاه موضوع الخبر المعلق  عليه ومن هذه الضوابط ما يلى:</a:t>
            </a:r>
            <a:endParaRPr lang="en-US" sz="2400" b="1" dirty="0">
              <a:latin typeface="Times New Roman" panose="02020603050405020304" pitchFamily="18" charset="0"/>
              <a:ea typeface="Times New Roman" panose="02020603050405020304" pitchFamily="18" charset="0"/>
            </a:endParaRPr>
          </a:p>
          <a:p>
            <a:pPr marL="457200" indent="-457200" algn="just"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أن يكون قصيرا فى حدود من 5 </a:t>
            </a:r>
            <a:r>
              <a:rPr lang="en-US" sz="2400" b="1" dirty="0">
                <a:latin typeface="Simplified Arabic" panose="02020603050405020304" pitchFamily="18" charset="-78"/>
                <a:ea typeface="Times New Roman" panose="02020603050405020304" pitchFamily="18" charset="0"/>
              </a:rPr>
              <a:t>–</a:t>
            </a:r>
            <a:r>
              <a:rPr lang="ar-SA" sz="2400" b="1" dirty="0">
                <a:latin typeface="Times New Roman" panose="02020603050405020304" pitchFamily="18" charset="0"/>
                <a:ea typeface="Times New Roman" panose="02020603050405020304" pitchFamily="18" charset="0"/>
              </a:rPr>
              <a:t> 7 دقائق إلا إذا كان متشعبا وتوجد ضرورة لتطويله أكثر من ذلك.</a:t>
            </a:r>
            <a:endParaRPr lang="en-US" sz="2400" b="1" dirty="0">
              <a:latin typeface="Times New Roman" panose="02020603050405020304" pitchFamily="18" charset="0"/>
              <a:ea typeface="Times New Roman" panose="02020603050405020304" pitchFamily="18" charset="0"/>
            </a:endParaRPr>
          </a:p>
          <a:p>
            <a:pPr marL="457200" indent="-457200" algn="just"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التركيز على الحقائق والابتعاد على الاستطراد والإطناب.</a:t>
            </a:r>
            <a:endParaRPr lang="en-US" sz="2400" b="1" dirty="0">
              <a:latin typeface="Times New Roman" panose="02020603050405020304" pitchFamily="18" charset="0"/>
              <a:ea typeface="Times New Roman" panose="02020603050405020304" pitchFamily="18" charset="0"/>
            </a:endParaRPr>
          </a:p>
          <a:p>
            <a:pPr marL="457200" indent="-457200" algn="just"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rPr>
              <a:t>غالبا ما يكون التعليق بعد النشرة مباشرة ولذلك تجب الإشارة أثناء النشرة إلى الخبر الذى سوف يتناوله التعليق .. مثل : ونذيع على حضراتكم تعليقا على هذا الخبر بعد إذاعة النشرة .. وهكذا.</a:t>
            </a:r>
            <a:endParaRPr lang="en-US" sz="2400" b="1" dirty="0">
              <a:latin typeface="Times New Roman" panose="02020603050405020304" pitchFamily="18" charset="0"/>
              <a:ea typeface="Times New Roman" panose="02020603050405020304" pitchFamily="18" charset="0"/>
            </a:endParaRPr>
          </a:p>
          <a:p>
            <a:pPr algn="just" rtl="1">
              <a:lnSpc>
                <a:spcPct val="120000"/>
              </a:lnSpc>
              <a:spcAft>
                <a:spcPts val="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05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697824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TotalTime>
  <Words>1355</Words>
  <Application>Microsoft Office PowerPoint</Application>
  <PresentationFormat>Custom</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108</cp:revision>
  <dcterms:created xsi:type="dcterms:W3CDTF">2020-03-16T06:37:39Z</dcterms:created>
  <dcterms:modified xsi:type="dcterms:W3CDTF">2020-03-20T15:35:12Z</dcterms:modified>
</cp:coreProperties>
</file>